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7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7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361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216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4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769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351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35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7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48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380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582-3AE7-4766-A33B-4ECEAF98978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5F22-45EE-4AE5-B811-6077792B9F3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42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CD3C-FD1B-42D0-A32B-FC0C9C7CDA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44A1-D85C-4817-A1F9-5F42616877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6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41CD-75A3-499D-9C33-12B59004FE3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D52D-714F-4DBC-9249-9E85FFE528D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66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5864D-5278-4C18-A7F2-C91770331DC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4BE2-9AC6-48B0-8465-A74C200F9FC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6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145F-9187-46B9-941F-2E6A8D4D4A9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0DFB-5374-4AB3-B650-EC566D7A39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84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FA79-338E-4F87-A7B5-661F1EA87C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B2D-7D8D-4B82-BC48-DB6639A5582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2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98A6-B244-44B9-8D44-019E8956EFB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38C28-2FF1-4C87-AD2D-8516834BB2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5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7420-6A9F-410E-B5FA-71F72304EA9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8F88-CA4B-476D-982F-BA4509B116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38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E6CE-D9E4-4B27-8E7D-5FF68441A7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7C7F-75FB-400C-8241-15028E90147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86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2FCB-A1FF-4A18-A193-2B09EC654E7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5DE9-B07B-488B-B8E9-BCF49B399B1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24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AB54-F3DB-4CF3-9676-0F998383EC3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EBA1-E40A-446A-87C8-A6113A06136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3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438086"/>
                </a:solidFill>
              </a:rPr>
              <a:pPr/>
              <a:t>2017/10/22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12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08601D-AC40-4BEE-A31D-1705974525A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6BAF53-73B7-4047-8BB0-EB7FB9ADEA5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2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755576" y="1556792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748081" y="4005064"/>
            <a:ext cx="7272808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prstClr val="black"/>
                </a:solidFill>
              </a:rPr>
              <a:t>实验目的：</a:t>
            </a:r>
            <a:endParaRPr lang="en-US" altLang="zh-CN" sz="2000" b="1" dirty="0" smtClean="0">
              <a:solidFill>
                <a:prstClr val="black"/>
              </a:solidFill>
            </a:endParaRPr>
          </a:p>
          <a:p>
            <a:r>
              <a:rPr lang="en-US" altLang="zh-CN" sz="2000" dirty="0" smtClean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2000" dirty="0" smtClean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</a:rPr>
              <a:t>）初步了解和掌握命令模式（</a:t>
            </a:r>
            <a:r>
              <a:rPr lang="en-US" altLang="zh-CN" sz="2000" dirty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</a:rPr>
              <a:t>Command</a:t>
            </a:r>
            <a:r>
              <a:rPr lang="zh-CN" altLang="en-US" sz="2000" dirty="0" smtClean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</a:rPr>
              <a:t>）的类图结构，以及模式中的主要角色和功能；</a:t>
            </a:r>
            <a:endParaRPr lang="en-US" altLang="zh-CN" sz="2000" dirty="0" smtClean="0">
              <a:solidFill>
                <a:prstClr val="black"/>
              </a:solidFill>
              <a:latin typeface="华文仿宋" pitchFamily="2" charset="-122"/>
              <a:ea typeface="华文仿宋" pitchFamily="2" charset="-122"/>
            </a:endParaRPr>
          </a:p>
          <a:p>
            <a:r>
              <a:rPr lang="en-US" altLang="zh-CN" sz="2000" dirty="0" smtClean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sz="2000" dirty="0" smtClean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</a:rPr>
              <a:t>）能够利用命令模式的基本类图构造，并通过掌握的编程语言，完成实验要求的内容；</a:t>
            </a:r>
            <a:endParaRPr lang="en-US" altLang="zh-CN" sz="2000" dirty="0" smtClean="0">
              <a:solidFill>
                <a:prstClr val="black"/>
              </a:solidFill>
              <a:latin typeface="华文仿宋" pitchFamily="2" charset="-122"/>
              <a:ea typeface="华文仿宋" pitchFamily="2" charset="-122"/>
            </a:endParaRPr>
          </a:p>
          <a:p>
            <a:r>
              <a:rPr lang="en-US" altLang="zh-CN" sz="2000" dirty="0" smtClean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sz="2000" dirty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</a:rPr>
              <a:t>）了解和掌握命令</a:t>
            </a:r>
            <a:r>
              <a:rPr lang="zh-CN" altLang="en-US" sz="2000" dirty="0" smtClean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</a:rPr>
              <a:t>模式如何实现</a:t>
            </a:r>
            <a:r>
              <a:rPr lang="zh-CN" altLang="en-US" sz="2000" dirty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</a:rPr>
              <a:t>将“行为请求者”与</a:t>
            </a:r>
            <a:r>
              <a:rPr lang="zh-CN" altLang="en-US" sz="2000" dirty="0" smtClean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</a:rPr>
              <a:t>“行为实现者”进行解耦的机制和方法。</a:t>
            </a:r>
          </a:p>
          <a:p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0912" y="1785936"/>
            <a:ext cx="8458200" cy="1470025"/>
          </a:xfrm>
        </p:spPr>
        <p:txBody>
          <a:bodyPr/>
          <a:lstStyle/>
          <a:p>
            <a:pPr algn="ctr"/>
            <a:r>
              <a:rPr lang="zh-CN" altLang="en-US" smtClean="0">
                <a:latin typeface="黑体" pitchFamily="49" charset="-122"/>
                <a:ea typeface="黑体" pitchFamily="49" charset="-122"/>
              </a:rPr>
              <a:t>实验八：命令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模式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实验</a:t>
            </a:r>
            <a:br>
              <a:rPr lang="zh-CN" altLang="en-US" dirty="0">
                <a:latin typeface="黑体" pitchFamily="49" charset="-122"/>
                <a:ea typeface="黑体" pitchFamily="49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755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54006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6372225" y="630758"/>
            <a:ext cx="2016224" cy="1166882"/>
            <a:chOff x="2987824" y="1484784"/>
            <a:chExt cx="2016224" cy="1166882"/>
          </a:xfrm>
          <a:noFill/>
        </p:grpSpPr>
        <p:sp>
          <p:nvSpPr>
            <p:cNvPr id="4" name="矩形 3"/>
            <p:cNvSpPr/>
            <p:nvPr/>
          </p:nvSpPr>
          <p:spPr>
            <a:xfrm>
              <a:off x="2987824" y="1484784"/>
              <a:ext cx="2016224" cy="288032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Waiter</a:t>
              </a:r>
              <a:endPara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987824" y="1772816"/>
              <a:ext cx="2016224" cy="288032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-command;</a:t>
              </a:r>
              <a:endPara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87824" y="2060848"/>
              <a:ext cx="2016224" cy="590818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SetCommand</a:t>
              </a:r>
              <a:r>
                <a:rPr lang="en-US" altLang="zh-CN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()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+Notify()</a:t>
              </a:r>
              <a:endPara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38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0112" y="349190"/>
            <a:ext cx="3023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prstClr val="black"/>
                </a:solidFill>
              </a:rPr>
              <a:t>服务员类的命令处理改进</a:t>
            </a:r>
          </a:p>
        </p:txBody>
      </p:sp>
      <p:pic>
        <p:nvPicPr>
          <p:cNvPr id="3584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49300"/>
            <a:ext cx="777557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1907704" y="1556792"/>
            <a:ext cx="5184200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5816" y="2132856"/>
            <a:ext cx="129614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prstClr val="black"/>
                </a:solidFill>
              </a:rPr>
              <a:t>利用一个链表结构来处理多个命令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cxnSp>
        <p:nvCxnSpPr>
          <p:cNvPr id="6" name="直接箭头连接符 5"/>
          <p:cNvCxnSpPr>
            <a:stCxn id="4" idx="0"/>
            <a:endCxn id="2" idx="6"/>
          </p:cNvCxnSpPr>
          <p:nvPr/>
        </p:nvCxnSpPr>
        <p:spPr>
          <a:xfrm flipH="1" flipV="1">
            <a:off x="7091904" y="1808820"/>
            <a:ext cx="115198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01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5"/>
          <p:cNvGrpSpPr>
            <a:grpSpLocks/>
          </p:cNvGrpSpPr>
          <p:nvPr/>
        </p:nvGrpSpPr>
        <p:grpSpPr bwMode="auto">
          <a:xfrm>
            <a:off x="395288" y="620713"/>
            <a:ext cx="7073900" cy="5438775"/>
            <a:chOff x="251520" y="476672"/>
            <a:chExt cx="7433652" cy="5716270"/>
          </a:xfrm>
        </p:grpSpPr>
        <p:pic>
          <p:nvPicPr>
            <p:cNvPr id="36867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76672"/>
              <a:ext cx="7073612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68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4824536" cy="197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566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80256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04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539750" y="549275"/>
            <a:ext cx="276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命令模式的一般化结构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196975"/>
            <a:ext cx="77343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43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539750" y="549275"/>
            <a:ext cx="274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命令模式的一般化代码</a:t>
            </a:r>
          </a:p>
        </p:txBody>
      </p:sp>
      <p:pic>
        <p:nvPicPr>
          <p:cNvPr id="3993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2303463"/>
            <a:ext cx="467677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109663" y="1484313"/>
            <a:ext cx="2338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smtClean="0">
                <a:solidFill>
                  <a:prstClr val="black"/>
                </a:solidFill>
              </a:rPr>
              <a:t>抽象命令类定义：</a:t>
            </a:r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0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5850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649288" y="692150"/>
            <a:ext cx="233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smtClean="0">
                <a:solidFill>
                  <a:prstClr val="black"/>
                </a:solidFill>
              </a:rPr>
              <a:t>具体命令类定义：</a:t>
            </a:r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557338"/>
            <a:ext cx="52292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684213" y="652463"/>
            <a:ext cx="233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smtClean="0">
                <a:solidFill>
                  <a:prstClr val="black"/>
                </a:solidFill>
              </a:rPr>
              <a:t>请求者类定义：</a:t>
            </a:r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9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989138"/>
            <a:ext cx="4629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900113" y="931863"/>
            <a:ext cx="2338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smtClean="0">
                <a:solidFill>
                  <a:prstClr val="black"/>
                </a:solidFill>
              </a:rPr>
              <a:t>接受者类定义：</a:t>
            </a:r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组合 3"/>
          <p:cNvGrpSpPr>
            <a:grpSpLocks/>
          </p:cNvGrpSpPr>
          <p:nvPr/>
        </p:nvGrpSpPr>
        <p:grpSpPr bwMode="auto">
          <a:xfrm>
            <a:off x="1403350" y="1628775"/>
            <a:ext cx="5054600" cy="3095625"/>
            <a:chOff x="1763688" y="1556792"/>
            <a:chExt cx="4055165" cy="2484184"/>
          </a:xfrm>
        </p:grpSpPr>
        <p:pic>
          <p:nvPicPr>
            <p:cNvPr id="44036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556792"/>
              <a:ext cx="4055165" cy="123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7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961" y="2816475"/>
              <a:ext cx="2297927" cy="122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755650" y="692150"/>
            <a:ext cx="2338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smtClean="0">
                <a:solidFill>
                  <a:prstClr val="black"/>
                </a:solidFill>
              </a:rPr>
              <a:t>客户端调用：</a:t>
            </a:r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zh-CN" altLang="en-US" dirty="0" smtClean="0"/>
              <a:t>实验内容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，实验场景的设计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利用命令模式描述顾客在餐馆进行点餐吃饭的处理过程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在点餐的整个流程中，包括顾客、服务员以及厨师三类基本角色，其中：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2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顾客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按单点菜。</a:t>
            </a:r>
          </a:p>
          <a:p>
            <a:pPr lvl="2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服务员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处理顾客的菜单。</a:t>
            </a:r>
          </a:p>
          <a:p>
            <a:pPr lvl="2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厨师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根据菜单炒菜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2"/>
            <a:endParaRPr lang="en-US" altLang="zh-CN" sz="1100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，引入命令模式的设计思想，构建实现上述过程的类图结构以及角色定义，利用面向对象程序设计语言实现对顾客点餐过程的描述。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2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，通过对命令模式类图与结构功能的理解，编写实现命令模式的一般化程序。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pPr lvl="2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839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224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命令模式（解耦）</a:t>
            </a:r>
          </a:p>
        </p:txBody>
      </p:sp>
      <p:pic>
        <p:nvPicPr>
          <p:cNvPr id="2867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5009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61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mmand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9072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224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命令模式（解耦）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59113" y="5773738"/>
            <a:ext cx="3440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solidFill>
                  <a:prstClr val="black"/>
                </a:solidFill>
                <a:latin typeface="宋体"/>
                <a:ea typeface="宋体"/>
              </a:rPr>
              <a:t>命令模式解耦后的对象交互关系</a:t>
            </a:r>
          </a:p>
        </p:txBody>
      </p:sp>
    </p:spTree>
    <p:extLst>
      <p:ext uri="{BB962C8B-B14F-4D97-AF65-F5344CB8AC3E}">
        <p14:creationId xmlns:p14="http://schemas.microsoft.com/office/powerpoint/2010/main" val="59479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95536" y="1560861"/>
            <a:ext cx="1152128" cy="864096"/>
            <a:chOff x="1475656" y="1484784"/>
            <a:chExt cx="1152128" cy="864096"/>
          </a:xfrm>
        </p:grpSpPr>
        <p:sp>
          <p:nvSpPr>
            <p:cNvPr id="2" name="矩形 1"/>
            <p:cNvSpPr/>
            <p:nvPr/>
          </p:nvSpPr>
          <p:spPr>
            <a:xfrm>
              <a:off x="1475656" y="1484784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 smtClean="0">
                  <a:solidFill>
                    <a:prstClr val="white"/>
                  </a:solidFill>
                </a:rPr>
                <a:t>客户端</a:t>
              </a:r>
              <a:endParaRPr lang="zh-CN" altLang="en-US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475656" y="1772816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whit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475656" y="2060848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47283" y="1402091"/>
            <a:ext cx="2016224" cy="1166882"/>
            <a:chOff x="2987824" y="1484784"/>
            <a:chExt cx="2016224" cy="1166882"/>
          </a:xfrm>
        </p:grpSpPr>
        <p:sp>
          <p:nvSpPr>
            <p:cNvPr id="8" name="矩形 7"/>
            <p:cNvSpPr/>
            <p:nvPr/>
          </p:nvSpPr>
          <p:spPr>
            <a:xfrm>
              <a:off x="2987824" y="1484784"/>
              <a:ext cx="2016224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 smtClean="0">
                  <a:solidFill>
                    <a:prstClr val="white"/>
                  </a:solidFill>
                </a:rPr>
                <a:t>Waiter</a:t>
              </a:r>
              <a:endParaRPr lang="zh-CN" altLang="en-US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87824" y="1772816"/>
              <a:ext cx="2016224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-command;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987824" y="2060848"/>
              <a:ext cx="2016224" cy="590818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SetCommand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()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+Notify()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44108" y="1560861"/>
            <a:ext cx="2016224" cy="864096"/>
            <a:chOff x="1475656" y="1484784"/>
            <a:chExt cx="1152128" cy="864096"/>
          </a:xfrm>
        </p:grpSpPr>
        <p:sp>
          <p:nvSpPr>
            <p:cNvPr id="12" name="矩形 11"/>
            <p:cNvSpPr/>
            <p:nvPr/>
          </p:nvSpPr>
          <p:spPr>
            <a:xfrm>
              <a:off x="1475656" y="1484784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white"/>
                  </a:solidFill>
                </a:rPr>
                <a:t>Command</a:t>
              </a:r>
              <a:endParaRPr lang="zh-CN" altLang="en-US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475656" y="1772816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475656" y="2060848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ExcuteCommand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()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52945" y="3716074"/>
            <a:ext cx="2376264" cy="864096"/>
            <a:chOff x="1475656" y="1484784"/>
            <a:chExt cx="1152128" cy="864096"/>
          </a:xfrm>
        </p:grpSpPr>
        <p:sp>
          <p:nvSpPr>
            <p:cNvPr id="16" name="矩形 15"/>
            <p:cNvSpPr/>
            <p:nvPr/>
          </p:nvSpPr>
          <p:spPr>
            <a:xfrm>
              <a:off x="1475656" y="1484784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err="1" smtClean="0">
                  <a:solidFill>
                    <a:prstClr val="white"/>
                  </a:solidFill>
                </a:rPr>
                <a:t>BakeMuttonCommand</a:t>
              </a:r>
              <a:endParaRPr lang="zh-CN" altLang="en-US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75656" y="1772816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-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barbecuer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;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75656" y="2060848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ExcuteCommand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()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44208" y="3716074"/>
            <a:ext cx="2376264" cy="864096"/>
            <a:chOff x="1475656" y="1484784"/>
            <a:chExt cx="1152128" cy="864096"/>
          </a:xfrm>
        </p:grpSpPr>
        <p:sp>
          <p:nvSpPr>
            <p:cNvPr id="20" name="矩形 19"/>
            <p:cNvSpPr/>
            <p:nvPr/>
          </p:nvSpPr>
          <p:spPr>
            <a:xfrm>
              <a:off x="1475656" y="1484784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err="1" smtClean="0">
                  <a:solidFill>
                    <a:prstClr val="white"/>
                  </a:solidFill>
                </a:rPr>
                <a:t>BakeChickenCommand</a:t>
              </a:r>
              <a:endParaRPr lang="zh-CN" altLang="en-US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475656" y="1772816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-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barbecuer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;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475656" y="2060848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ExcuteCommand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()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37120" y="5069886"/>
            <a:ext cx="1608784" cy="1167426"/>
            <a:chOff x="1019000" y="4637838"/>
            <a:chExt cx="2376264" cy="1167426"/>
          </a:xfrm>
        </p:grpSpPr>
        <p:sp>
          <p:nvSpPr>
            <p:cNvPr id="24" name="矩形 23"/>
            <p:cNvSpPr/>
            <p:nvPr/>
          </p:nvSpPr>
          <p:spPr>
            <a:xfrm>
              <a:off x="1019000" y="4637838"/>
              <a:ext cx="2376264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err="1" smtClean="0">
                  <a:solidFill>
                    <a:prstClr val="white"/>
                  </a:solidFill>
                </a:rPr>
                <a:t>Barbecuer</a:t>
              </a:r>
              <a:endParaRPr lang="zh-CN" altLang="en-US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19000" y="4925870"/>
              <a:ext cx="2376264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019000" y="5213902"/>
              <a:ext cx="2376264" cy="59136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BakeMutton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()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BakeChicken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()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</p:grpSp>
      <p:cxnSp>
        <p:nvCxnSpPr>
          <p:cNvPr id="30" name="直接箭头连接符 29"/>
          <p:cNvCxnSpPr>
            <a:stCxn id="3" idx="3"/>
          </p:cNvCxnSpPr>
          <p:nvPr/>
        </p:nvCxnSpPr>
        <p:spPr>
          <a:xfrm>
            <a:off x="1547664" y="1992909"/>
            <a:ext cx="999619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551728" y="1890781"/>
            <a:ext cx="992380" cy="318152"/>
            <a:chOff x="4551728" y="1674757"/>
            <a:chExt cx="992380" cy="318152"/>
          </a:xfrm>
        </p:grpSpPr>
        <p:cxnSp>
          <p:nvCxnSpPr>
            <p:cNvPr id="31" name="直接箭头连接符 30"/>
            <p:cNvCxnSpPr>
              <a:endCxn id="13" idx="1"/>
            </p:cNvCxnSpPr>
            <p:nvPr/>
          </p:nvCxnSpPr>
          <p:spPr>
            <a:xfrm>
              <a:off x="4563507" y="1978155"/>
              <a:ext cx="980601" cy="147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流程图: 决策 34"/>
            <p:cNvSpPr/>
            <p:nvPr/>
          </p:nvSpPr>
          <p:spPr>
            <a:xfrm>
              <a:off x="4551728" y="1674757"/>
              <a:ext cx="252000" cy="180000"/>
            </a:xfrm>
            <a:prstGeom prst="flowChartDecision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</a:endParaRPr>
            </a:p>
          </p:txBody>
        </p:sp>
      </p:grpSp>
      <p:cxnSp>
        <p:nvCxnSpPr>
          <p:cNvPr id="38" name="肘形连接符 37"/>
          <p:cNvCxnSpPr>
            <a:stCxn id="14" idx="2"/>
            <a:endCxn id="16" idx="0"/>
          </p:cNvCxnSpPr>
          <p:nvPr/>
        </p:nvCxnSpPr>
        <p:spPr>
          <a:xfrm rot="5400000">
            <a:off x="5101091" y="2264944"/>
            <a:ext cx="1291117" cy="161114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14" idx="2"/>
            <a:endCxn id="20" idx="0"/>
          </p:cNvCxnSpPr>
          <p:nvPr/>
        </p:nvCxnSpPr>
        <p:spPr>
          <a:xfrm rot="16200000" flipH="1">
            <a:off x="6446722" y="2530455"/>
            <a:ext cx="1291117" cy="108012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等腰三角形 41"/>
          <p:cNvSpPr/>
          <p:nvPr/>
        </p:nvSpPr>
        <p:spPr>
          <a:xfrm>
            <a:off x="6444221" y="2600928"/>
            <a:ext cx="216000" cy="180000"/>
          </a:xfrm>
          <a:prstGeom prst="triangl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cxnSp>
        <p:nvCxnSpPr>
          <p:cNvPr id="44" name="肘形连接符 43"/>
          <p:cNvCxnSpPr>
            <a:stCxn id="18" idx="2"/>
          </p:cNvCxnSpPr>
          <p:nvPr/>
        </p:nvCxnSpPr>
        <p:spPr>
          <a:xfrm rot="5400000">
            <a:off x="3710600" y="4415475"/>
            <a:ext cx="1065783" cy="139517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连接符 44"/>
          <p:cNvCxnSpPr>
            <a:stCxn id="22" idx="2"/>
            <a:endCxn id="26" idx="3"/>
          </p:cNvCxnSpPr>
          <p:nvPr/>
        </p:nvCxnSpPr>
        <p:spPr>
          <a:xfrm rot="5400000">
            <a:off x="4908392" y="3217682"/>
            <a:ext cx="1361461" cy="408643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/>
          <p:cNvCxnSpPr>
            <a:stCxn id="4" idx="2"/>
            <a:endCxn id="25" idx="1"/>
          </p:cNvCxnSpPr>
          <p:nvPr/>
        </p:nvCxnSpPr>
        <p:spPr>
          <a:xfrm rot="16200000" flipH="1">
            <a:off x="-84128" y="3480685"/>
            <a:ext cx="3076977" cy="965520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2765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示例中的命令模式类图</a:t>
            </a:r>
          </a:p>
        </p:txBody>
      </p:sp>
    </p:spTree>
    <p:extLst>
      <p:ext uri="{BB962C8B-B14F-4D97-AF65-F5344CB8AC3E}">
        <p14:creationId xmlns:p14="http://schemas.microsoft.com/office/powerpoint/2010/main" val="360677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50419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6660232" y="620688"/>
            <a:ext cx="1608784" cy="1167426"/>
            <a:chOff x="1019000" y="4637838"/>
            <a:chExt cx="2376264" cy="1167426"/>
          </a:xfrm>
        </p:grpSpPr>
        <p:sp>
          <p:nvSpPr>
            <p:cNvPr id="4" name="矩形 3"/>
            <p:cNvSpPr/>
            <p:nvPr/>
          </p:nvSpPr>
          <p:spPr>
            <a:xfrm>
              <a:off x="1019000" y="4637838"/>
              <a:ext cx="2376264" cy="28803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Barbecuer</a:t>
              </a:r>
              <a:endPara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19000" y="4925870"/>
              <a:ext cx="2376264" cy="28803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19000" y="5213902"/>
              <a:ext cx="2376264" cy="59136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BakeMutton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()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BakeChicken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()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61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537051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6372200" y="620465"/>
            <a:ext cx="2016224" cy="864096"/>
            <a:chOff x="1475656" y="1484784"/>
            <a:chExt cx="1152128" cy="864096"/>
          </a:xfrm>
        </p:grpSpPr>
        <p:sp>
          <p:nvSpPr>
            <p:cNvPr id="4" name="矩形 3"/>
            <p:cNvSpPr/>
            <p:nvPr/>
          </p:nvSpPr>
          <p:spPr>
            <a:xfrm>
              <a:off x="1475656" y="1484784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white"/>
                  </a:solidFill>
                </a:rPr>
                <a:t>Command</a:t>
              </a:r>
              <a:endParaRPr lang="zh-CN" altLang="en-US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75656" y="1772816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75656" y="2060848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ExcuteCommand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()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93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2484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580112" y="5234517"/>
            <a:ext cx="2376264" cy="864096"/>
            <a:chOff x="1475656" y="1484784"/>
            <a:chExt cx="1152128" cy="864096"/>
          </a:xfrm>
        </p:grpSpPr>
        <p:sp>
          <p:nvSpPr>
            <p:cNvPr id="4" name="矩形 3"/>
            <p:cNvSpPr/>
            <p:nvPr/>
          </p:nvSpPr>
          <p:spPr>
            <a:xfrm>
              <a:off x="1475656" y="1484784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err="1" smtClean="0">
                  <a:solidFill>
                    <a:prstClr val="white"/>
                  </a:solidFill>
                </a:rPr>
                <a:t>BakeMuttonCommand</a:t>
              </a:r>
              <a:endParaRPr lang="zh-CN" altLang="en-US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75656" y="1772816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-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barbecuer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;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75656" y="2060848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ExcuteCommand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()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13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9389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580112" y="5229200"/>
            <a:ext cx="2376264" cy="864096"/>
            <a:chOff x="1475656" y="1484784"/>
            <a:chExt cx="1152128" cy="864096"/>
          </a:xfrm>
        </p:grpSpPr>
        <p:sp>
          <p:nvSpPr>
            <p:cNvPr id="4" name="矩形 3"/>
            <p:cNvSpPr/>
            <p:nvPr/>
          </p:nvSpPr>
          <p:spPr>
            <a:xfrm>
              <a:off x="1475656" y="1484784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err="1" smtClean="0">
                  <a:solidFill>
                    <a:prstClr val="white"/>
                  </a:solidFill>
                </a:rPr>
                <a:t>BakeChickenCommand</a:t>
              </a:r>
              <a:endParaRPr lang="zh-CN" altLang="en-US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75656" y="1772816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-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barbecuer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;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75656" y="2060848"/>
              <a:ext cx="1152128" cy="288032"/>
            </a:xfrm>
            <a:prstGeom prst="rect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white"/>
                  </a:solidFill>
                </a:rPr>
                <a:t>+</a:t>
              </a:r>
              <a:r>
                <a:rPr lang="en-US" altLang="zh-CN" dirty="0" err="1" smtClean="0">
                  <a:solidFill>
                    <a:prstClr val="white"/>
                  </a:solidFill>
                </a:rPr>
                <a:t>ExcuteCommand</a:t>
              </a:r>
              <a:r>
                <a:rPr lang="en-US" altLang="zh-CN" dirty="0" smtClean="0">
                  <a:solidFill>
                    <a:prstClr val="white"/>
                  </a:solidFill>
                </a:rPr>
                <a:t>()</a:t>
              </a:r>
              <a:endParaRPr lang="zh-CN" altLang="en-US" dirty="0" smtClea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38934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336</Words>
  <Application>Microsoft Office PowerPoint</Application>
  <PresentationFormat>全屏显示(4:3)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Office 主题</vt:lpstr>
      <vt:lpstr>1_都市</vt:lpstr>
      <vt:lpstr>1_Office 主题</vt:lpstr>
      <vt:lpstr>实验八：命令模式实验 </vt:lpstr>
      <vt:lpstr>实验内容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命令模式实验 </dc:title>
  <dc:creator>think</dc:creator>
  <cp:lastModifiedBy>think</cp:lastModifiedBy>
  <cp:revision>3</cp:revision>
  <dcterms:created xsi:type="dcterms:W3CDTF">2017-10-22T08:56:54Z</dcterms:created>
  <dcterms:modified xsi:type="dcterms:W3CDTF">2017-10-22T14:20:07Z</dcterms:modified>
</cp:coreProperties>
</file>