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3" name="矩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4" name="矩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5" name="矩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6" name="矩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矩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0" name="圆角矩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1" name="圆角矩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矩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矩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矩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矩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标题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a:xfrm>
            <a:off x="6705600" y="4206240"/>
            <a:ext cx="960120" cy="457200"/>
          </a:xfrm>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17" name="页脚占位符 16"/>
          <p:cNvSpPr>
            <a:spLocks noGrp="1"/>
          </p:cNvSpPr>
          <p:nvPr>
            <p:ph type="ftr" sz="quarter" idx="11"/>
          </p:nvPr>
        </p:nvSpPr>
        <p:spPr>
          <a:xfrm>
            <a:off x="5410200" y="4205288"/>
            <a:ext cx="1295400" cy="457200"/>
          </a:xfrm>
        </p:spPr>
        <p:txBody>
          <a:bodyPr/>
          <a:lstStyle/>
          <a:p>
            <a:endParaRPr lang="zh-CN" altLang="en-US">
              <a:solidFill>
                <a:srgbClr val="438086"/>
              </a:solidFill>
            </a:endParaRPr>
          </a:p>
        </p:txBody>
      </p:sp>
      <p:sp>
        <p:nvSpPr>
          <p:cNvPr id="29" name="灯片编号占位符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C913308-F349-4B6D-A68A-DD1791B4A57B}" type="slidenum">
              <a:rPr lang="zh-CN" altLang="en-US" smtClean="0">
                <a:solidFill>
                  <a:prstClr val="white"/>
                </a:solidFill>
              </a:rPr>
              <a:pPr/>
              <a:t>‹#›</a:t>
            </a:fld>
            <a:endParaRPr lang="zh-CN" altLang="en-US">
              <a:solidFill>
                <a:prstClr val="white"/>
              </a:solidFill>
            </a:endParaRPr>
          </a:p>
        </p:txBody>
      </p:sp>
    </p:spTree>
    <p:extLst>
      <p:ext uri="{BB962C8B-B14F-4D97-AF65-F5344CB8AC3E}">
        <p14:creationId xmlns:p14="http://schemas.microsoft.com/office/powerpoint/2010/main" val="2564135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67917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478886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6" name="页脚占位符 5"/>
          <p:cNvSpPr>
            <a:spLocks noGrp="1"/>
          </p:cNvSpPr>
          <p:nvPr>
            <p:ph type="ftr" sz="quarter" idx="11"/>
          </p:nvPr>
        </p:nvSpPr>
        <p:spPr/>
        <p:txBody>
          <a:bodyPr/>
          <a:lstStyle/>
          <a:p>
            <a:endParaRPr lang="zh-CN" altLang="en-US">
              <a:solidFill>
                <a:srgbClr val="438086"/>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811406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81000" y="1143000"/>
            <a:ext cx="8382000" cy="1069848"/>
          </a:xfrm>
        </p:spPr>
        <p:txBody>
          <a:bodyPr anchor="ctr"/>
          <a:lstStyle>
            <a:lvl1pPr>
              <a:defRPr sz="4000" b="0" i="0"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6" name="日期占位符 25"/>
          <p:cNvSpPr>
            <a:spLocks noGrp="1"/>
          </p:cNvSpPr>
          <p:nvPr>
            <p:ph type="dt" sz="half" idx="10"/>
          </p:nvPr>
        </p:nvSpPr>
        <p:spPr/>
        <p:txBody>
          <a:bodyPr rtlCol="0"/>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27" name="灯片编号占位符 26"/>
          <p:cNvSpPr>
            <a:spLocks noGrp="1"/>
          </p:cNvSpPr>
          <p:nvPr>
            <p:ph type="sldNum" sz="quarter" idx="11"/>
          </p:nvPr>
        </p:nvSpPr>
        <p:spPr/>
        <p:txBody>
          <a:bodyPr rtlCol="0"/>
          <a:lstStyle/>
          <a:p>
            <a:fld id="{0C913308-F349-4B6D-A68A-DD1791B4A57B}" type="slidenum">
              <a:rPr lang="zh-CN" altLang="en-US" smtClean="0"/>
              <a:pPr/>
              <a:t>‹#›</a:t>
            </a:fld>
            <a:endParaRPr lang="zh-CN" altLang="en-US"/>
          </a:p>
        </p:txBody>
      </p:sp>
      <p:sp>
        <p:nvSpPr>
          <p:cNvPr id="28" name="页脚占位符 27"/>
          <p:cNvSpPr>
            <a:spLocks noGrp="1"/>
          </p:cNvSpPr>
          <p:nvPr>
            <p:ph type="ftr" sz="quarter" idx="12"/>
          </p:nvPr>
        </p:nvSpPr>
        <p:spPr/>
        <p:txBody>
          <a:bodyPr rtlCol="0"/>
          <a:lstStyle/>
          <a:p>
            <a:endParaRPr lang="zh-CN" altLang="en-US">
              <a:solidFill>
                <a:srgbClr val="438086"/>
              </a:solidFill>
            </a:endParaRPr>
          </a:p>
        </p:txBody>
      </p:sp>
    </p:spTree>
    <p:extLst>
      <p:ext uri="{BB962C8B-B14F-4D97-AF65-F5344CB8AC3E}">
        <p14:creationId xmlns:p14="http://schemas.microsoft.com/office/powerpoint/2010/main" val="116288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a:xfrm>
            <a:off x="6583680" y="612648"/>
            <a:ext cx="957264" cy="457200"/>
          </a:xfrm>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4" name="页脚占位符 3"/>
          <p:cNvSpPr>
            <a:spLocks noGrp="1"/>
          </p:cNvSpPr>
          <p:nvPr>
            <p:ph type="ftr" sz="quarter" idx="11"/>
          </p:nvPr>
        </p:nvSpPr>
        <p:spPr>
          <a:xfrm>
            <a:off x="5257800" y="612648"/>
            <a:ext cx="1325880" cy="457200"/>
          </a:xfrm>
        </p:spPr>
        <p:txBody>
          <a:bodyPr/>
          <a:lstStyle/>
          <a:p>
            <a:endParaRPr lang="zh-CN" altLang="en-US">
              <a:solidFill>
                <a:srgbClr val="438086"/>
              </a:solidFill>
            </a:endParaRPr>
          </a:p>
        </p:txBody>
      </p:sp>
      <p:sp>
        <p:nvSpPr>
          <p:cNvPr id="5" name="灯片编号占位符 4"/>
          <p:cNvSpPr>
            <a:spLocks noGrp="1"/>
          </p:cNvSpPr>
          <p:nvPr>
            <p:ph type="sldNum" sz="quarter" idx="12"/>
          </p:nvPr>
        </p:nvSpPr>
        <p:spPr>
          <a:xfrm>
            <a:off x="8174736" y="2272"/>
            <a:ext cx="762000" cy="365760"/>
          </a:xfrm>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739396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3" name="页脚占位符 2"/>
          <p:cNvSpPr>
            <a:spLocks noGrp="1"/>
          </p:cNvSpPr>
          <p:nvPr>
            <p:ph type="ftr" sz="quarter" idx="11"/>
          </p:nvPr>
        </p:nvSpPr>
        <p:spPr/>
        <p:txBody>
          <a:bodyPr/>
          <a:lstStyle/>
          <a:p>
            <a:endParaRPr lang="zh-CN" altLang="en-US">
              <a:solidFill>
                <a:srgbClr val="438086"/>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182713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53496" y="1101970"/>
            <a:ext cx="3383280" cy="877824"/>
          </a:xfrm>
        </p:spPr>
        <p:txBody>
          <a:bodyPr anchor="b"/>
          <a:lstStyle>
            <a:lvl1pPr algn="l">
              <a:buNone/>
              <a:defRPr sz="1800" b="1"/>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6" name="页脚占位符 5"/>
          <p:cNvSpPr>
            <a:spLocks noGrp="1"/>
          </p:cNvSpPr>
          <p:nvPr>
            <p:ph type="ftr" sz="quarter" idx="11"/>
          </p:nvPr>
        </p:nvSpPr>
        <p:spPr/>
        <p:txBody>
          <a:bodyPr/>
          <a:lstStyle/>
          <a:p>
            <a:endParaRPr lang="zh-CN" altLang="en-US">
              <a:solidFill>
                <a:srgbClr val="438086"/>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977088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zh-CN" altLang="en-US" smtClean="0"/>
              <a:t>单击图标添加图片</a:t>
            </a:r>
            <a:endParaRPr kumimoji="0" lang="en-US" dirty="0"/>
          </a:p>
        </p:txBody>
      </p:sp>
      <p:sp>
        <p:nvSpPr>
          <p:cNvPr id="4" name="文本占位符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6" name="页脚占位符 5"/>
          <p:cNvSpPr>
            <a:spLocks noGrp="1"/>
          </p:cNvSpPr>
          <p:nvPr>
            <p:ph type="ftr" sz="quarter" idx="11"/>
          </p:nvPr>
        </p:nvSpPr>
        <p:spPr/>
        <p:txBody>
          <a:bodyPr/>
          <a:lstStyle/>
          <a:p>
            <a:endParaRPr lang="zh-CN" altLang="en-US">
              <a:solidFill>
                <a:srgbClr val="438086"/>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6027314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9677883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1800" y="1143000"/>
            <a:ext cx="1905000" cy="5486400"/>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143000"/>
            <a:ext cx="6248400" cy="5486400"/>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5974180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8612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21980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748331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959638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682284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732032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0358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328512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958999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512868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435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矩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矩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0" name="矩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1" name="矩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矩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3" name="圆角矩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4" name="圆角矩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5" name="矩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矩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矩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8" name="矩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9" name="矩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0" name="矩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标题占位符 21"/>
          <p:cNvSpPr>
            <a:spLocks noGrp="1"/>
          </p:cNvSpPr>
          <p:nvPr>
            <p:ph type="title"/>
          </p:nvPr>
        </p:nvSpPr>
        <p:spPr>
          <a:xfrm>
            <a:off x="457200" y="1143000"/>
            <a:ext cx="8229600" cy="10668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3" name="页脚占位符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zh-CN" altLang="en-US">
              <a:solidFill>
                <a:srgbClr val="438086"/>
              </a:solidFill>
            </a:endParaRPr>
          </a:p>
        </p:txBody>
      </p:sp>
      <p:sp>
        <p:nvSpPr>
          <p:cNvPr id="23" name="灯片编号占位符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280283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solidFill>
                  <a:prstClr val="black">
                    <a:tint val="75000"/>
                  </a:prstClr>
                </a:solidFill>
              </a:rPr>
              <a:pPr/>
              <a:t>2017/10/22</a:t>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949001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755576" y="1556792"/>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CN" altLang="en-US" dirty="0">
              <a:solidFill>
                <a:prstClr val="black"/>
              </a:solidFill>
              <a:latin typeface="黑体" pitchFamily="49" charset="-122"/>
              <a:ea typeface="黑体" pitchFamily="49" charset="-122"/>
            </a:endParaRPr>
          </a:p>
        </p:txBody>
      </p:sp>
      <p:sp>
        <p:nvSpPr>
          <p:cNvPr id="5" name="副标题 2"/>
          <p:cNvSpPr txBox="1">
            <a:spLocks/>
          </p:cNvSpPr>
          <p:nvPr/>
        </p:nvSpPr>
        <p:spPr>
          <a:xfrm>
            <a:off x="748081" y="4005064"/>
            <a:ext cx="7272808" cy="252028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000" b="1" dirty="0" smtClean="0">
                <a:solidFill>
                  <a:prstClr val="black"/>
                </a:solidFill>
              </a:rPr>
              <a:t>实验目的：</a:t>
            </a:r>
            <a:endParaRPr lang="en-US" altLang="zh-CN" sz="2000" b="1" dirty="0" smtClean="0">
              <a:solidFill>
                <a:prstClr val="black"/>
              </a:solidFill>
            </a:endParaRPr>
          </a:p>
          <a:p>
            <a:r>
              <a:rPr lang="en-US" altLang="zh-CN" sz="2000" dirty="0" smtClean="0">
                <a:solidFill>
                  <a:prstClr val="black"/>
                </a:solidFill>
                <a:latin typeface="华文仿宋" pitchFamily="2" charset="-122"/>
                <a:ea typeface="华文仿宋" pitchFamily="2" charset="-122"/>
              </a:rPr>
              <a:t>1</a:t>
            </a:r>
            <a:r>
              <a:rPr lang="zh-CN" altLang="en-US" sz="2000" dirty="0" smtClean="0">
                <a:solidFill>
                  <a:prstClr val="black"/>
                </a:solidFill>
                <a:latin typeface="华文仿宋" pitchFamily="2" charset="-122"/>
                <a:ea typeface="华文仿宋" pitchFamily="2" charset="-122"/>
              </a:rPr>
              <a:t>）初步了解和掌握职责链模式（</a:t>
            </a:r>
            <a:r>
              <a:rPr lang="en-US" altLang="zh-CN" sz="2000" dirty="0">
                <a:solidFill>
                  <a:prstClr val="black"/>
                </a:solidFill>
                <a:latin typeface="华文仿宋" pitchFamily="2" charset="-122"/>
                <a:ea typeface="华文仿宋" pitchFamily="2" charset="-122"/>
              </a:rPr>
              <a:t>Chain of Responsibility</a:t>
            </a:r>
            <a:r>
              <a:rPr lang="zh-CN" altLang="en-US" sz="2000" dirty="0" smtClean="0">
                <a:solidFill>
                  <a:prstClr val="black"/>
                </a:solidFill>
                <a:latin typeface="华文仿宋" pitchFamily="2" charset="-122"/>
                <a:ea typeface="华文仿宋" pitchFamily="2" charset="-122"/>
              </a:rPr>
              <a:t>）的类图结构，以及主要的模式角色；</a:t>
            </a:r>
            <a:endParaRPr lang="en-US" altLang="zh-CN" sz="2000" dirty="0" smtClean="0">
              <a:solidFill>
                <a:prstClr val="black"/>
              </a:solidFill>
              <a:latin typeface="华文仿宋" pitchFamily="2" charset="-122"/>
              <a:ea typeface="华文仿宋" pitchFamily="2" charset="-122"/>
            </a:endParaRPr>
          </a:p>
          <a:p>
            <a:r>
              <a:rPr lang="en-US" altLang="zh-CN" sz="2000" dirty="0" smtClean="0">
                <a:solidFill>
                  <a:prstClr val="black"/>
                </a:solidFill>
                <a:latin typeface="华文仿宋" pitchFamily="2" charset="-122"/>
                <a:ea typeface="华文仿宋" pitchFamily="2" charset="-122"/>
              </a:rPr>
              <a:t>2</a:t>
            </a:r>
            <a:r>
              <a:rPr lang="zh-CN" altLang="en-US" sz="2000" dirty="0" smtClean="0">
                <a:solidFill>
                  <a:prstClr val="black"/>
                </a:solidFill>
                <a:latin typeface="华文仿宋" pitchFamily="2" charset="-122"/>
                <a:ea typeface="华文仿宋" pitchFamily="2" charset="-122"/>
              </a:rPr>
              <a:t>）能够利用职责链模式的基本构造，并通过掌握的编程语言，完成实验要求的内容；</a:t>
            </a:r>
            <a:endParaRPr lang="en-US" altLang="zh-CN" sz="2000" dirty="0" smtClean="0">
              <a:solidFill>
                <a:prstClr val="black"/>
              </a:solidFill>
              <a:latin typeface="华文仿宋" pitchFamily="2" charset="-122"/>
              <a:ea typeface="华文仿宋" pitchFamily="2" charset="-122"/>
            </a:endParaRPr>
          </a:p>
          <a:p>
            <a:r>
              <a:rPr lang="en-US" altLang="zh-CN" sz="2000" dirty="0" smtClean="0">
                <a:solidFill>
                  <a:prstClr val="black"/>
                </a:solidFill>
                <a:latin typeface="华文仿宋" pitchFamily="2" charset="-122"/>
                <a:ea typeface="华文仿宋" pitchFamily="2" charset="-122"/>
              </a:rPr>
              <a:t>3</a:t>
            </a:r>
            <a:r>
              <a:rPr lang="zh-CN" altLang="en-US" sz="2000" dirty="0" smtClean="0">
                <a:solidFill>
                  <a:prstClr val="black"/>
                </a:solidFill>
                <a:latin typeface="华文仿宋" pitchFamily="2" charset="-122"/>
                <a:ea typeface="华文仿宋" pitchFamily="2" charset="-122"/>
              </a:rPr>
              <a:t>）充分理解职责链模式实现请求发送者与处理者关系解耦的机制和方式。</a:t>
            </a:r>
          </a:p>
          <a:p>
            <a:endParaRPr lang="zh-CN" altLang="en-US" sz="2000" b="1" dirty="0">
              <a:solidFill>
                <a:prstClr val="black"/>
              </a:solidFill>
            </a:endParaRPr>
          </a:p>
        </p:txBody>
      </p:sp>
      <p:sp>
        <p:nvSpPr>
          <p:cNvPr id="2" name="标题 1"/>
          <p:cNvSpPr>
            <a:spLocks noGrp="1"/>
          </p:cNvSpPr>
          <p:nvPr>
            <p:ph type="ctrTitle"/>
          </p:nvPr>
        </p:nvSpPr>
        <p:spPr>
          <a:xfrm>
            <a:off x="450912" y="1785936"/>
            <a:ext cx="8458200" cy="1470025"/>
          </a:xfrm>
        </p:spPr>
        <p:txBody>
          <a:bodyPr/>
          <a:lstStyle/>
          <a:p>
            <a:pPr algn="ctr"/>
            <a:r>
              <a:rPr lang="zh-CN" altLang="en-US" smtClean="0">
                <a:latin typeface="黑体" pitchFamily="49" charset="-122"/>
                <a:ea typeface="黑体" pitchFamily="49" charset="-122"/>
              </a:rPr>
              <a:t>实验七：</a:t>
            </a:r>
            <a:r>
              <a:rPr lang="zh-CN" altLang="en-US" smtClean="0">
                <a:latin typeface="黑体" pitchFamily="49" charset="-122"/>
                <a:ea typeface="黑体" pitchFamily="49" charset="-122"/>
              </a:rPr>
              <a:t>职责</a:t>
            </a:r>
            <a:r>
              <a:rPr lang="zh-CN" altLang="en-US" dirty="0">
                <a:latin typeface="黑体" pitchFamily="49" charset="-122"/>
                <a:ea typeface="黑体" pitchFamily="49" charset="-122"/>
              </a:rPr>
              <a:t>链模式实验</a:t>
            </a:r>
            <a:br>
              <a:rPr lang="zh-CN" altLang="en-US" dirty="0">
                <a:latin typeface="黑体" pitchFamily="49" charset="-122"/>
                <a:ea typeface="黑体" pitchFamily="49" charset="-122"/>
              </a:rPr>
            </a:br>
            <a:endParaRPr lang="zh-CN" altLang="en-US" dirty="0"/>
          </a:p>
        </p:txBody>
      </p:sp>
    </p:spTree>
    <p:extLst>
      <p:ext uri="{BB962C8B-B14F-4D97-AF65-F5344CB8AC3E}">
        <p14:creationId xmlns:p14="http://schemas.microsoft.com/office/powerpoint/2010/main" val="3997577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a:grpSpLocks/>
          </p:cNvGrpSpPr>
          <p:nvPr/>
        </p:nvGrpSpPr>
        <p:grpSpPr bwMode="auto">
          <a:xfrm>
            <a:off x="323850" y="1196752"/>
            <a:ext cx="8220075" cy="3960813"/>
            <a:chOff x="467544" y="980728"/>
            <a:chExt cx="7181609" cy="3136465"/>
          </a:xfrm>
        </p:grpSpPr>
        <p:pic>
          <p:nvPicPr>
            <p:cNvPr id="3"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7278" y="980728"/>
              <a:ext cx="6551875" cy="1741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852936"/>
              <a:ext cx="6154310" cy="1264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641593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23850" y="260648"/>
            <a:ext cx="1466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2000" b="1" dirty="0">
                <a:solidFill>
                  <a:prstClr val="black"/>
                </a:solidFill>
                <a:latin typeface="黑体" pitchFamily="49" charset="-122"/>
                <a:ea typeface="黑体" pitchFamily="49" charset="-122"/>
              </a:rPr>
              <a:t>客户端应用</a:t>
            </a: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1563" y="876598"/>
            <a:ext cx="7245350" cy="548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1166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2"/>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1042988" y="620713"/>
            <a:ext cx="5487987"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1191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23850" y="549275"/>
            <a:ext cx="3022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2000" b="1">
                <a:solidFill>
                  <a:prstClr val="black"/>
                </a:solidFill>
                <a:latin typeface="黑体" pitchFamily="49" charset="-122"/>
                <a:ea typeface="黑体" pitchFamily="49" charset="-122"/>
              </a:rPr>
              <a:t>职责链模式的一般化代码</a:t>
            </a: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612900"/>
            <a:ext cx="8178800" cy="390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0440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组合 3"/>
          <p:cNvGrpSpPr>
            <a:grpSpLocks/>
          </p:cNvGrpSpPr>
          <p:nvPr/>
        </p:nvGrpSpPr>
        <p:grpSpPr bwMode="auto">
          <a:xfrm>
            <a:off x="971550" y="1484313"/>
            <a:ext cx="6734175" cy="3216275"/>
            <a:chOff x="755576" y="764704"/>
            <a:chExt cx="5832648" cy="2784814"/>
          </a:xfrm>
        </p:grpSpPr>
        <p:pic>
          <p:nvPicPr>
            <p:cNvPr id="19459"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5576" y="764704"/>
              <a:ext cx="5425834"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6551" y="2992125"/>
              <a:ext cx="5791673" cy="55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17550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989013"/>
            <a:ext cx="6480175"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8662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981075"/>
            <a:ext cx="6480175" cy="447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9768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组合 3"/>
          <p:cNvGrpSpPr>
            <a:grpSpLocks/>
          </p:cNvGrpSpPr>
          <p:nvPr/>
        </p:nvGrpSpPr>
        <p:grpSpPr bwMode="auto">
          <a:xfrm>
            <a:off x="1258888" y="1052513"/>
            <a:ext cx="6308725" cy="4513262"/>
            <a:chOff x="1144988" y="764704"/>
            <a:chExt cx="5227212" cy="3740237"/>
          </a:xfrm>
        </p:grpSpPr>
        <p:pic>
          <p:nvPicPr>
            <p:cNvPr id="22531"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4988" y="764704"/>
              <a:ext cx="3427012" cy="4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19755" y="1268760"/>
              <a:ext cx="5152445" cy="3236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603161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89842" y="765175"/>
            <a:ext cx="6537325"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3508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92696"/>
            <a:ext cx="8229600" cy="1066800"/>
          </a:xfrm>
        </p:spPr>
        <p:txBody>
          <a:bodyPr/>
          <a:lstStyle/>
          <a:p>
            <a:r>
              <a:rPr lang="zh-CN" altLang="en-US" dirty="0" smtClean="0"/>
              <a:t>实验内容</a:t>
            </a:r>
            <a:endParaRPr lang="zh-CN" altLang="en-US" dirty="0"/>
          </a:p>
        </p:txBody>
      </p:sp>
      <p:sp>
        <p:nvSpPr>
          <p:cNvPr id="3" name="内容占位符 2"/>
          <p:cNvSpPr>
            <a:spLocks noGrp="1"/>
          </p:cNvSpPr>
          <p:nvPr>
            <p:ph idx="1"/>
          </p:nvPr>
        </p:nvSpPr>
        <p:spPr>
          <a:xfrm>
            <a:off x="457200" y="1988840"/>
            <a:ext cx="8229600" cy="4464496"/>
          </a:xfrm>
        </p:spPr>
        <p:txBody>
          <a:bodyPr>
            <a:normAutofit fontScale="92500" lnSpcReduction="20000"/>
          </a:bodyPr>
          <a:lstStyle/>
          <a:p>
            <a:r>
              <a:rPr lang="zh-CN" altLang="en-US" dirty="0" smtClean="0">
                <a:latin typeface="楷体" pitchFamily="49" charset="-122"/>
                <a:ea typeface="楷体" pitchFamily="49" charset="-122"/>
              </a:rPr>
              <a:t>实验场景的设计：</a:t>
            </a:r>
            <a:endParaRPr lang="en-US" altLang="zh-CN" dirty="0" smtClean="0">
              <a:latin typeface="楷体" pitchFamily="49" charset="-122"/>
              <a:ea typeface="楷体" pitchFamily="49" charset="-122"/>
            </a:endParaRPr>
          </a:p>
          <a:p>
            <a:pPr lvl="1"/>
            <a:r>
              <a:rPr lang="zh-CN" altLang="en-US" dirty="0" smtClean="0">
                <a:latin typeface="楷体" pitchFamily="49" charset="-122"/>
                <a:ea typeface="楷体" pitchFamily="49" charset="-122"/>
              </a:rPr>
              <a:t>利用职责链模式描述职员</a:t>
            </a:r>
            <a:r>
              <a:rPr lang="zh-CN" altLang="en-US" dirty="0">
                <a:latin typeface="楷体" pitchFamily="49" charset="-122"/>
                <a:ea typeface="楷体" pitchFamily="49" charset="-122"/>
              </a:rPr>
              <a:t>向上级相关管理</a:t>
            </a:r>
            <a:r>
              <a:rPr lang="zh-CN" altLang="en-US" dirty="0" smtClean="0">
                <a:latin typeface="楷体" pitchFamily="49" charset="-122"/>
                <a:ea typeface="楷体" pitchFamily="49" charset="-122"/>
              </a:rPr>
              <a:t>人员（经理、总监、总经理）要求加薪</a:t>
            </a:r>
            <a:r>
              <a:rPr lang="zh-CN" altLang="en-US" dirty="0">
                <a:latin typeface="楷体" pitchFamily="49" charset="-122"/>
                <a:ea typeface="楷体" pitchFamily="49" charset="-122"/>
              </a:rPr>
              <a:t>或放假的请求处理过程</a:t>
            </a:r>
            <a:r>
              <a:rPr lang="zh-CN" altLang="en-US" dirty="0" smtClean="0">
                <a:latin typeface="楷体" pitchFamily="49" charset="-122"/>
                <a:ea typeface="楷体" pitchFamily="49" charset="-122"/>
              </a:rPr>
              <a:t>。</a:t>
            </a:r>
            <a:endParaRPr lang="en-US" altLang="zh-CN" dirty="0" smtClean="0">
              <a:latin typeface="楷体" pitchFamily="49" charset="-122"/>
              <a:ea typeface="楷体" pitchFamily="49" charset="-122"/>
            </a:endParaRPr>
          </a:p>
          <a:p>
            <a:pPr lvl="1"/>
            <a:r>
              <a:rPr lang="zh-CN" altLang="en-US" dirty="0" smtClean="0">
                <a:latin typeface="楷体" pitchFamily="49" charset="-122"/>
                <a:ea typeface="楷体" pitchFamily="49" charset="-122"/>
              </a:rPr>
              <a:t>在职员请求被管理者处理过程中，要求如下：</a:t>
            </a:r>
            <a:endParaRPr lang="en-US" altLang="zh-CN" dirty="0" smtClean="0">
              <a:latin typeface="楷体" pitchFamily="49" charset="-122"/>
              <a:ea typeface="楷体" pitchFamily="49" charset="-122"/>
            </a:endParaRPr>
          </a:p>
          <a:p>
            <a:pPr lvl="2"/>
            <a:r>
              <a:rPr lang="en-US" altLang="zh-CN" dirty="0" smtClean="0">
                <a:latin typeface="楷体" pitchFamily="49" charset="-122"/>
                <a:ea typeface="楷体" pitchFamily="49" charset="-122"/>
              </a:rPr>
              <a:t>1</a:t>
            </a:r>
            <a:r>
              <a:rPr lang="zh-CN" altLang="en-US" dirty="0" smtClean="0">
                <a:latin typeface="楷体" pitchFamily="49" charset="-122"/>
                <a:ea typeface="楷体" pitchFamily="49" charset="-122"/>
              </a:rPr>
              <a:t>）职员</a:t>
            </a:r>
            <a:r>
              <a:rPr lang="zh-CN" altLang="en-US" dirty="0">
                <a:latin typeface="楷体" pitchFamily="49" charset="-122"/>
                <a:ea typeface="楷体" pitchFamily="49" charset="-122"/>
              </a:rPr>
              <a:t>（</a:t>
            </a:r>
            <a:r>
              <a:rPr lang="zh-CN" altLang="en-US" dirty="0">
                <a:solidFill>
                  <a:srgbClr val="FF0000"/>
                </a:solidFill>
                <a:latin typeface="楷体" pitchFamily="49" charset="-122"/>
                <a:ea typeface="楷体" pitchFamily="49" charset="-122"/>
              </a:rPr>
              <a:t>请求发送者</a:t>
            </a:r>
            <a:r>
              <a:rPr lang="zh-CN" altLang="en-US" dirty="0">
                <a:latin typeface="楷体" pitchFamily="49" charset="-122"/>
                <a:ea typeface="楷体" pitchFamily="49" charset="-122"/>
              </a:rPr>
              <a:t>）的</a:t>
            </a:r>
            <a:r>
              <a:rPr lang="zh-CN" altLang="en-US" dirty="0" smtClean="0">
                <a:latin typeface="楷体" pitchFamily="49" charset="-122"/>
                <a:ea typeface="楷体" pitchFamily="49" charset="-122"/>
              </a:rPr>
              <a:t>请求被</a:t>
            </a:r>
            <a:r>
              <a:rPr lang="zh-CN" altLang="en-US" dirty="0">
                <a:latin typeface="楷体" pitchFamily="49" charset="-122"/>
                <a:ea typeface="楷体" pitchFamily="49" charset="-122"/>
              </a:rPr>
              <a:t>经理、主管、总经理（</a:t>
            </a:r>
            <a:r>
              <a:rPr lang="zh-CN" altLang="en-US" dirty="0">
                <a:solidFill>
                  <a:srgbClr val="FF0000"/>
                </a:solidFill>
                <a:latin typeface="楷体" pitchFamily="49" charset="-122"/>
                <a:ea typeface="楷体" pitchFamily="49" charset="-122"/>
              </a:rPr>
              <a:t>请求处理者</a:t>
            </a:r>
            <a:r>
              <a:rPr lang="zh-CN" altLang="en-US" dirty="0">
                <a:latin typeface="楷体" pitchFamily="49" charset="-122"/>
                <a:ea typeface="楷体" pitchFamily="49" charset="-122"/>
              </a:rPr>
              <a:t>）分别处理</a:t>
            </a:r>
            <a:r>
              <a:rPr lang="zh-CN" altLang="en-US" dirty="0" smtClean="0">
                <a:latin typeface="楷体" pitchFamily="49" charset="-122"/>
                <a:ea typeface="楷体" pitchFamily="49" charset="-122"/>
              </a:rPr>
              <a:t>。</a:t>
            </a:r>
            <a:endParaRPr lang="en-US" altLang="zh-CN" dirty="0" smtClean="0">
              <a:latin typeface="楷体" pitchFamily="49" charset="-122"/>
              <a:ea typeface="楷体" pitchFamily="49" charset="-122"/>
            </a:endParaRPr>
          </a:p>
          <a:p>
            <a:pPr lvl="2"/>
            <a:r>
              <a:rPr lang="en-US" altLang="zh-CN" dirty="0" smtClean="0">
                <a:latin typeface="楷体" pitchFamily="49" charset="-122"/>
                <a:ea typeface="楷体" pitchFamily="49" charset="-122"/>
              </a:rPr>
              <a:t>2</a:t>
            </a:r>
            <a:r>
              <a:rPr lang="zh-CN" altLang="en-US" dirty="0" smtClean="0">
                <a:latin typeface="楷体" pitchFamily="49" charset="-122"/>
                <a:ea typeface="楷体" pitchFamily="49" charset="-122"/>
              </a:rPr>
              <a:t>）</a:t>
            </a:r>
            <a:r>
              <a:rPr lang="zh-CN" altLang="en-US" dirty="0">
                <a:latin typeface="楷体" pitchFamily="49" charset="-122"/>
                <a:ea typeface="楷体" pitchFamily="49" charset="-122"/>
              </a:rPr>
              <a:t>不同的请求类型，需要由不同的管理</a:t>
            </a:r>
            <a:r>
              <a:rPr lang="zh-CN" altLang="en-US" dirty="0" smtClean="0">
                <a:latin typeface="楷体" pitchFamily="49" charset="-122"/>
                <a:ea typeface="楷体" pitchFamily="49" charset="-122"/>
              </a:rPr>
              <a:t>者</a:t>
            </a:r>
            <a:r>
              <a:rPr lang="zh-CN" altLang="en-US" dirty="0">
                <a:latin typeface="楷体" pitchFamily="49" charset="-122"/>
                <a:ea typeface="楷体" pitchFamily="49" charset="-122"/>
              </a:rPr>
              <a:t>自动地</a:t>
            </a:r>
            <a:r>
              <a:rPr lang="zh-CN" altLang="en-US" dirty="0" smtClean="0">
                <a:latin typeface="楷体" pitchFamily="49" charset="-122"/>
                <a:ea typeface="楷体" pitchFamily="49" charset="-122"/>
              </a:rPr>
              <a:t>处理。</a:t>
            </a:r>
            <a:endParaRPr lang="en-US" altLang="zh-CN" dirty="0" smtClean="0">
              <a:latin typeface="楷体" pitchFamily="49" charset="-122"/>
              <a:ea typeface="楷体" pitchFamily="49" charset="-122"/>
            </a:endParaRPr>
          </a:p>
          <a:p>
            <a:pPr lvl="2"/>
            <a:endParaRPr lang="en-US" altLang="zh-CN" sz="1200" dirty="0" smtClean="0">
              <a:latin typeface="楷体" pitchFamily="49" charset="-122"/>
              <a:ea typeface="楷体" pitchFamily="49" charset="-122"/>
            </a:endParaRPr>
          </a:p>
          <a:p>
            <a:r>
              <a:rPr lang="zh-CN" altLang="en-US" dirty="0" smtClean="0">
                <a:latin typeface="楷体" pitchFamily="49" charset="-122"/>
                <a:ea typeface="楷体" pitchFamily="49" charset="-122"/>
              </a:rPr>
              <a:t>利用面向对象的编程语言，引入职责链模式的思想，设计相应的职责链模式结构与类图，完成管理者对职员不同请求的自动处理并返回处理结果。</a:t>
            </a:r>
            <a:endParaRPr lang="en-US" altLang="zh-CN" dirty="0" smtClean="0">
              <a:latin typeface="楷体" pitchFamily="49" charset="-122"/>
              <a:ea typeface="楷体" pitchFamily="49" charset="-122"/>
            </a:endParaRPr>
          </a:p>
          <a:p>
            <a:endParaRPr lang="en-US" altLang="zh-CN" sz="1200" dirty="0" smtClean="0">
              <a:latin typeface="楷体" pitchFamily="49" charset="-122"/>
              <a:ea typeface="楷体" pitchFamily="49" charset="-122"/>
            </a:endParaRPr>
          </a:p>
          <a:p>
            <a:r>
              <a:rPr lang="zh-CN" altLang="en-US" dirty="0" smtClean="0">
                <a:latin typeface="楷体" pitchFamily="49" charset="-122"/>
                <a:ea typeface="楷体" pitchFamily="49" charset="-122"/>
              </a:rPr>
              <a:t>通过对职责链模式类图及其功能结构的理解，编写实现职责链模式的一般化程序。</a:t>
            </a:r>
            <a:endParaRPr lang="zh-CN" altLang="en-US" dirty="0">
              <a:latin typeface="楷体" pitchFamily="49" charset="-122"/>
              <a:ea typeface="楷体" pitchFamily="49" charset="-122"/>
            </a:endParaRPr>
          </a:p>
          <a:p>
            <a:pPr lvl="2"/>
            <a:endParaRPr lang="en-US" altLang="zh-CN" dirty="0">
              <a:latin typeface="楷体" pitchFamily="49" charset="-122"/>
              <a:ea typeface="楷体" pitchFamily="49" charset="-122"/>
            </a:endParaRPr>
          </a:p>
          <a:p>
            <a:pPr lvl="2"/>
            <a:endParaRPr lang="en-US" altLang="zh-CN" dirty="0">
              <a:latin typeface="楷体" pitchFamily="49" charset="-122"/>
              <a:ea typeface="楷体" pitchFamily="49" charset="-122"/>
            </a:endParaRPr>
          </a:p>
          <a:p>
            <a:pPr lvl="1"/>
            <a:endParaRPr lang="zh-CN" altLang="en-US" dirty="0"/>
          </a:p>
        </p:txBody>
      </p:sp>
    </p:spTree>
    <p:extLst>
      <p:ext uri="{BB962C8B-B14F-4D97-AF65-F5344CB8AC3E}">
        <p14:creationId xmlns:p14="http://schemas.microsoft.com/office/powerpoint/2010/main" val="54942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11188" y="620713"/>
            <a:ext cx="3281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2000" b="1" dirty="0" smtClean="0">
                <a:solidFill>
                  <a:prstClr val="black"/>
                </a:solidFill>
                <a:latin typeface="黑体" pitchFamily="49" charset="-122"/>
                <a:ea typeface="黑体" pitchFamily="49" charset="-122"/>
              </a:rPr>
              <a:t>基于职责</a:t>
            </a:r>
            <a:r>
              <a:rPr lang="zh-CN" altLang="en-US" sz="2000" b="1" dirty="0">
                <a:solidFill>
                  <a:prstClr val="black"/>
                </a:solidFill>
                <a:latin typeface="黑体" pitchFamily="49" charset="-122"/>
                <a:ea typeface="黑体" pitchFamily="49" charset="-122"/>
              </a:rPr>
              <a:t>链</a:t>
            </a:r>
            <a:r>
              <a:rPr lang="zh-CN" altLang="en-US" sz="2000" b="1" dirty="0" smtClean="0">
                <a:solidFill>
                  <a:prstClr val="black"/>
                </a:solidFill>
                <a:latin typeface="黑体" pitchFamily="49" charset="-122"/>
                <a:ea typeface="黑体" pitchFamily="49" charset="-122"/>
              </a:rPr>
              <a:t>模式的类图结构</a:t>
            </a:r>
            <a:endParaRPr lang="zh-CN" altLang="en-US" sz="2000" b="1" dirty="0">
              <a:solidFill>
                <a:prstClr val="black"/>
              </a:solidFill>
              <a:latin typeface="黑体" pitchFamily="49" charset="-122"/>
              <a:ea typeface="黑体" pitchFamily="49" charset="-122"/>
            </a:endParaRP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6300" y="1412875"/>
            <a:ext cx="74422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5018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484313"/>
            <a:ext cx="4895850" cy="342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p:nvSpPr>
        <p:spPr bwMode="auto">
          <a:xfrm>
            <a:off x="611188" y="620713"/>
            <a:ext cx="173316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2000" b="1" dirty="0" smtClean="0">
                <a:solidFill>
                  <a:prstClr val="black"/>
                </a:solidFill>
                <a:latin typeface="黑体" pitchFamily="49" charset="-122"/>
                <a:ea typeface="黑体" pitchFamily="49" charset="-122"/>
              </a:rPr>
              <a:t>申请类的设计</a:t>
            </a:r>
            <a:endParaRPr lang="zh-CN" altLang="en-US" sz="2000" b="1" dirty="0">
              <a:solidFill>
                <a:prstClr val="black"/>
              </a:solidFill>
              <a:latin typeface="黑体" pitchFamily="49" charset="-122"/>
              <a:ea typeface="黑体" pitchFamily="49" charset="-122"/>
            </a:endParaRPr>
          </a:p>
        </p:txBody>
      </p:sp>
    </p:spTree>
    <p:extLst>
      <p:ext uri="{BB962C8B-B14F-4D97-AF65-F5344CB8AC3E}">
        <p14:creationId xmlns:p14="http://schemas.microsoft.com/office/powerpoint/2010/main" val="4015974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98650" y="823913"/>
            <a:ext cx="4968875" cy="5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5582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4"/>
          <p:cNvGrpSpPr>
            <a:grpSpLocks/>
          </p:cNvGrpSpPr>
          <p:nvPr/>
        </p:nvGrpSpPr>
        <p:grpSpPr bwMode="auto">
          <a:xfrm>
            <a:off x="1187450" y="740494"/>
            <a:ext cx="7200900" cy="5784850"/>
            <a:chOff x="1187624" y="548680"/>
            <a:chExt cx="7200800" cy="5785340"/>
          </a:xfrm>
        </p:grpSpPr>
        <p:pic>
          <p:nvPicPr>
            <p:cNvPr id="3"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29776" y="548680"/>
              <a:ext cx="2688907" cy="93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484784"/>
              <a:ext cx="7200800" cy="4849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4"/>
          <p:cNvSpPr txBox="1">
            <a:spLocks noChangeArrowheads="1"/>
          </p:cNvSpPr>
          <p:nvPr/>
        </p:nvSpPr>
        <p:spPr bwMode="auto">
          <a:xfrm>
            <a:off x="323850" y="260648"/>
            <a:ext cx="121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2000" b="1" dirty="0" smtClean="0">
                <a:solidFill>
                  <a:prstClr val="black"/>
                </a:solidFill>
                <a:latin typeface="黑体" pitchFamily="49" charset="-122"/>
                <a:ea typeface="黑体" pitchFamily="49" charset="-122"/>
              </a:rPr>
              <a:t>管理者类</a:t>
            </a:r>
            <a:endParaRPr lang="zh-CN" altLang="en-US" sz="2000" b="1" dirty="0">
              <a:solidFill>
                <a:prstClr val="black"/>
              </a:solidFill>
              <a:latin typeface="黑体" pitchFamily="49" charset="-122"/>
              <a:ea typeface="黑体" pitchFamily="49" charset="-122"/>
            </a:endParaRPr>
          </a:p>
        </p:txBody>
      </p:sp>
    </p:spTree>
    <p:extLst>
      <p:ext uri="{BB962C8B-B14F-4D97-AF65-F5344CB8AC3E}">
        <p14:creationId xmlns:p14="http://schemas.microsoft.com/office/powerpoint/2010/main" val="652760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7088" y="249238"/>
            <a:ext cx="7561262" cy="634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p:nvSpPr>
        <p:spPr bwMode="auto">
          <a:xfrm>
            <a:off x="342620" y="3057115"/>
            <a:ext cx="44275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2000" b="1" dirty="0" smtClean="0">
                <a:solidFill>
                  <a:prstClr val="black"/>
                </a:solidFill>
                <a:latin typeface="黑体" pitchFamily="49" charset="-122"/>
                <a:ea typeface="黑体" pitchFamily="49" charset="-122"/>
              </a:rPr>
              <a:t>经</a:t>
            </a:r>
            <a:endParaRPr lang="en-US" altLang="zh-CN" sz="2000" b="1" dirty="0" smtClean="0">
              <a:solidFill>
                <a:prstClr val="black"/>
              </a:solidFill>
              <a:latin typeface="黑体" pitchFamily="49" charset="-122"/>
              <a:ea typeface="黑体" pitchFamily="49" charset="-122"/>
            </a:endParaRPr>
          </a:p>
          <a:p>
            <a:pPr eaLnBrk="1" hangingPunct="1"/>
            <a:r>
              <a:rPr lang="zh-CN" altLang="en-US" sz="2000" b="1" dirty="0" smtClean="0">
                <a:solidFill>
                  <a:prstClr val="black"/>
                </a:solidFill>
                <a:latin typeface="黑体" pitchFamily="49" charset="-122"/>
                <a:ea typeface="黑体" pitchFamily="49" charset="-122"/>
              </a:rPr>
              <a:t>理</a:t>
            </a:r>
            <a:endParaRPr lang="en-US" altLang="zh-CN" sz="2000" b="1" dirty="0" smtClean="0">
              <a:solidFill>
                <a:prstClr val="black"/>
              </a:solidFill>
              <a:latin typeface="黑体" pitchFamily="49" charset="-122"/>
              <a:ea typeface="黑体" pitchFamily="49" charset="-122"/>
            </a:endParaRPr>
          </a:p>
          <a:p>
            <a:pPr eaLnBrk="1" hangingPunct="1"/>
            <a:r>
              <a:rPr lang="zh-CN" altLang="en-US" sz="2000" b="1" dirty="0" smtClean="0">
                <a:solidFill>
                  <a:prstClr val="black"/>
                </a:solidFill>
                <a:latin typeface="黑体" pitchFamily="49" charset="-122"/>
                <a:ea typeface="黑体" pitchFamily="49" charset="-122"/>
              </a:rPr>
              <a:t>类</a:t>
            </a:r>
            <a:endParaRPr lang="zh-CN" altLang="en-US" sz="2000" b="1" dirty="0">
              <a:solidFill>
                <a:prstClr val="black"/>
              </a:solidFill>
              <a:latin typeface="黑体" pitchFamily="49" charset="-122"/>
              <a:ea typeface="黑体" pitchFamily="49" charset="-122"/>
            </a:endParaRPr>
          </a:p>
        </p:txBody>
      </p:sp>
    </p:spTree>
    <p:extLst>
      <p:ext uri="{BB962C8B-B14F-4D97-AF65-F5344CB8AC3E}">
        <p14:creationId xmlns:p14="http://schemas.microsoft.com/office/powerpoint/2010/main" val="404752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04813"/>
            <a:ext cx="7632700" cy="591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p:nvSpPr>
        <p:spPr bwMode="auto">
          <a:xfrm>
            <a:off x="312900" y="3068960"/>
            <a:ext cx="44275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2000" b="1" dirty="0" smtClean="0">
                <a:solidFill>
                  <a:prstClr val="black"/>
                </a:solidFill>
                <a:latin typeface="黑体" pitchFamily="49" charset="-122"/>
                <a:ea typeface="黑体" pitchFamily="49" charset="-122"/>
              </a:rPr>
              <a:t>总</a:t>
            </a:r>
            <a:endParaRPr lang="en-US" altLang="zh-CN" sz="2000" b="1" dirty="0" smtClean="0">
              <a:solidFill>
                <a:prstClr val="black"/>
              </a:solidFill>
              <a:latin typeface="黑体" pitchFamily="49" charset="-122"/>
              <a:ea typeface="黑体" pitchFamily="49" charset="-122"/>
            </a:endParaRPr>
          </a:p>
          <a:p>
            <a:pPr eaLnBrk="1" hangingPunct="1"/>
            <a:r>
              <a:rPr lang="zh-CN" altLang="en-US" sz="2000" b="1" dirty="0" smtClean="0">
                <a:solidFill>
                  <a:prstClr val="black"/>
                </a:solidFill>
                <a:latin typeface="黑体" pitchFamily="49" charset="-122"/>
                <a:ea typeface="黑体" pitchFamily="49" charset="-122"/>
              </a:rPr>
              <a:t>监</a:t>
            </a:r>
            <a:endParaRPr lang="en-US" altLang="zh-CN" sz="2000" b="1" dirty="0" smtClean="0">
              <a:solidFill>
                <a:prstClr val="black"/>
              </a:solidFill>
              <a:latin typeface="黑体" pitchFamily="49" charset="-122"/>
              <a:ea typeface="黑体" pitchFamily="49" charset="-122"/>
            </a:endParaRPr>
          </a:p>
          <a:p>
            <a:pPr eaLnBrk="1" hangingPunct="1"/>
            <a:r>
              <a:rPr lang="zh-CN" altLang="en-US" sz="2000" b="1" dirty="0" smtClean="0">
                <a:solidFill>
                  <a:prstClr val="black"/>
                </a:solidFill>
                <a:latin typeface="黑体" pitchFamily="49" charset="-122"/>
                <a:ea typeface="黑体" pitchFamily="49" charset="-122"/>
              </a:rPr>
              <a:t>类</a:t>
            </a:r>
            <a:endParaRPr lang="zh-CN" altLang="en-US" sz="2000" b="1" dirty="0">
              <a:solidFill>
                <a:prstClr val="black"/>
              </a:solidFill>
              <a:latin typeface="黑体" pitchFamily="49" charset="-122"/>
              <a:ea typeface="黑体" pitchFamily="49" charset="-122"/>
            </a:endParaRPr>
          </a:p>
        </p:txBody>
      </p:sp>
    </p:spTree>
    <p:extLst>
      <p:ext uri="{BB962C8B-B14F-4D97-AF65-F5344CB8AC3E}">
        <p14:creationId xmlns:p14="http://schemas.microsoft.com/office/powerpoint/2010/main" val="1260607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129" y="1196503"/>
            <a:ext cx="7507287"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p:nvSpPr>
        <p:spPr bwMode="auto">
          <a:xfrm>
            <a:off x="478542" y="343527"/>
            <a:ext cx="121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2000" b="1" dirty="0" smtClean="0">
                <a:solidFill>
                  <a:prstClr val="black"/>
                </a:solidFill>
                <a:latin typeface="黑体" pitchFamily="49" charset="-122"/>
                <a:ea typeface="黑体" pitchFamily="49" charset="-122"/>
              </a:rPr>
              <a:t>总经理类</a:t>
            </a:r>
            <a:endParaRPr lang="zh-CN" altLang="en-US" sz="2000" b="1" dirty="0">
              <a:solidFill>
                <a:prstClr val="black"/>
              </a:solidFill>
              <a:latin typeface="黑体" pitchFamily="49" charset="-122"/>
              <a:ea typeface="黑体" pitchFamily="49" charset="-122"/>
            </a:endParaRPr>
          </a:p>
        </p:txBody>
      </p:sp>
    </p:spTree>
    <p:extLst>
      <p:ext uri="{BB962C8B-B14F-4D97-AF65-F5344CB8AC3E}">
        <p14:creationId xmlns:p14="http://schemas.microsoft.com/office/powerpoint/2010/main" val="143827030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都市">
  <a:themeElements>
    <a:clrScheme name="都市">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都市">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都市">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254</Words>
  <Application>Microsoft Office PowerPoint</Application>
  <PresentationFormat>全屏显示(4:3)</PresentationFormat>
  <Paragraphs>28</Paragraphs>
  <Slides>18</Slides>
  <Notes>0</Notes>
  <HiddenSlides>0</HiddenSlides>
  <MMClips>0</MMClips>
  <ScaleCrop>false</ScaleCrop>
  <HeadingPairs>
    <vt:vector size="4" baseType="variant">
      <vt:variant>
        <vt:lpstr>主题</vt:lpstr>
      </vt:variant>
      <vt:variant>
        <vt:i4>3</vt:i4>
      </vt:variant>
      <vt:variant>
        <vt:lpstr>幻灯片标题</vt:lpstr>
      </vt:variant>
      <vt:variant>
        <vt:i4>18</vt:i4>
      </vt:variant>
    </vt:vector>
  </HeadingPairs>
  <TitlesOfParts>
    <vt:vector size="21" baseType="lpstr">
      <vt:lpstr>Office 主题</vt:lpstr>
      <vt:lpstr>都市</vt:lpstr>
      <vt:lpstr>1_Office 主题</vt:lpstr>
      <vt:lpstr>实验七：职责链模式实验 </vt:lpstr>
      <vt:lpstr>实验内容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职责链模式实验 </dc:title>
  <dc:creator>think</dc:creator>
  <cp:lastModifiedBy>think</cp:lastModifiedBy>
  <cp:revision>2</cp:revision>
  <dcterms:created xsi:type="dcterms:W3CDTF">2017-10-22T06:41:59Z</dcterms:created>
  <dcterms:modified xsi:type="dcterms:W3CDTF">2017-10-22T14:19:44Z</dcterms:modified>
</cp:coreProperties>
</file>