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4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2017/10/22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2017/10/22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2017/10/22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3" name="矩形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4" name="矩形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5" name="矩形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6" name="矩形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7" name="矩形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useBgFill="1">
        <p:nvSpPr>
          <p:cNvPr id="30" name="圆角矩形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useBgFill="1">
        <p:nvSpPr>
          <p:cNvPr id="31" name="圆角矩形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矩形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矩形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矩形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矩形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标题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zh-CN" altLang="en-US" smtClean="0"/>
              <a:t>单击此处编辑母版标题样式</a:t>
            </a:r>
            <a:endParaRPr kumimoji="0" lang="en-US"/>
          </a:p>
        </p:txBody>
      </p:sp>
      <p:sp>
        <p:nvSpPr>
          <p:cNvPr id="9" name="副标题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28" name="日期占位符 27"/>
          <p:cNvSpPr>
            <a:spLocks noGrp="1"/>
          </p:cNvSpPr>
          <p:nvPr>
            <p:ph type="dt" sz="half" idx="10"/>
          </p:nvPr>
        </p:nvSpPr>
        <p:spPr>
          <a:xfrm>
            <a:off x="6705600" y="4206240"/>
            <a:ext cx="960120" cy="457200"/>
          </a:xfrm>
        </p:spPr>
        <p:txBody>
          <a:bodyPr/>
          <a:lstStyle/>
          <a:p>
            <a:fld id="{530820CF-B880-4189-942D-D702A7CBA730}" type="datetimeFigureOut">
              <a:rPr lang="zh-CN" altLang="en-US" smtClean="0">
                <a:solidFill>
                  <a:srgbClr val="438086"/>
                </a:solidFill>
              </a:rPr>
              <a:pPr/>
              <a:t>2017/10/22</a:t>
            </a:fld>
            <a:endParaRPr lang="zh-CN" altLang="en-US">
              <a:solidFill>
                <a:srgbClr val="438086"/>
              </a:solidFill>
            </a:endParaRPr>
          </a:p>
        </p:txBody>
      </p:sp>
      <p:sp>
        <p:nvSpPr>
          <p:cNvPr id="17" name="页脚占位符 16"/>
          <p:cNvSpPr>
            <a:spLocks noGrp="1"/>
          </p:cNvSpPr>
          <p:nvPr>
            <p:ph type="ftr" sz="quarter" idx="11"/>
          </p:nvPr>
        </p:nvSpPr>
        <p:spPr>
          <a:xfrm>
            <a:off x="5410200" y="4205288"/>
            <a:ext cx="1295400" cy="457200"/>
          </a:xfrm>
        </p:spPr>
        <p:txBody>
          <a:bodyPr/>
          <a:lstStyle/>
          <a:p>
            <a:endParaRPr lang="zh-CN" altLang="en-US">
              <a:solidFill>
                <a:srgbClr val="438086"/>
              </a:solidFill>
            </a:endParaRPr>
          </a:p>
        </p:txBody>
      </p:sp>
      <p:sp>
        <p:nvSpPr>
          <p:cNvPr id="29" name="灯片编号占位符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0C913308-F349-4B6D-A68A-DD1791B4A57B}" type="slidenum">
              <a:rPr lang="zh-CN" altLang="en-US" smtClean="0">
                <a:solidFill>
                  <a:prstClr val="white"/>
                </a:solidFill>
              </a:rPr>
              <a:pPr/>
              <a:t>‹#›</a:t>
            </a:fld>
            <a:endParaRPr lang="zh-CN" altLang="en-US">
              <a:solidFill>
                <a:prstClr val="white"/>
              </a:solidFill>
            </a:endParaRPr>
          </a:p>
        </p:txBody>
      </p:sp>
    </p:spTree>
    <p:extLst>
      <p:ext uri="{BB962C8B-B14F-4D97-AF65-F5344CB8AC3E}">
        <p14:creationId xmlns:p14="http://schemas.microsoft.com/office/powerpoint/2010/main" val="8830046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srgbClr val="438086"/>
                </a:solidFill>
              </a:rPr>
              <a:pPr/>
              <a:t>2017/10/22</a:t>
            </a:fld>
            <a:endParaRPr lang="zh-CN" altLang="en-US">
              <a:solidFill>
                <a:srgbClr val="438086"/>
              </a:solidFill>
            </a:endParaRPr>
          </a:p>
        </p:txBody>
      </p:sp>
      <p:sp>
        <p:nvSpPr>
          <p:cNvPr id="5" name="页脚占位符 4"/>
          <p:cNvSpPr>
            <a:spLocks noGrp="1"/>
          </p:cNvSpPr>
          <p:nvPr>
            <p:ph type="ftr" sz="quarter" idx="11"/>
          </p:nvPr>
        </p:nvSpPr>
        <p:spPr/>
        <p:txBody>
          <a:bodyPr/>
          <a:lstStyle/>
          <a:p>
            <a:endParaRPr lang="zh-CN" altLang="en-US">
              <a:solidFill>
                <a:srgbClr val="438086"/>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35885237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srgbClr val="438086"/>
                </a:solidFill>
              </a:rPr>
              <a:pPr/>
              <a:t>2017/10/22</a:t>
            </a:fld>
            <a:endParaRPr lang="zh-CN" altLang="en-US">
              <a:solidFill>
                <a:srgbClr val="438086"/>
              </a:solidFill>
            </a:endParaRPr>
          </a:p>
        </p:txBody>
      </p:sp>
      <p:sp>
        <p:nvSpPr>
          <p:cNvPr id="5" name="页脚占位符 4"/>
          <p:cNvSpPr>
            <a:spLocks noGrp="1"/>
          </p:cNvSpPr>
          <p:nvPr>
            <p:ph type="ftr" sz="quarter" idx="11"/>
          </p:nvPr>
        </p:nvSpPr>
        <p:spPr/>
        <p:txBody>
          <a:bodyPr/>
          <a:lstStyle/>
          <a:p>
            <a:endParaRPr lang="zh-CN" altLang="en-US">
              <a:solidFill>
                <a:srgbClr val="438086"/>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774266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solidFill>
                  <a:srgbClr val="438086"/>
                </a:solidFill>
              </a:rPr>
              <a:pPr/>
              <a:t>2017/10/22</a:t>
            </a:fld>
            <a:endParaRPr lang="zh-CN" altLang="en-US">
              <a:solidFill>
                <a:srgbClr val="438086"/>
              </a:solidFill>
            </a:endParaRPr>
          </a:p>
        </p:txBody>
      </p:sp>
      <p:sp>
        <p:nvSpPr>
          <p:cNvPr id="6" name="页脚占位符 5"/>
          <p:cNvSpPr>
            <a:spLocks noGrp="1"/>
          </p:cNvSpPr>
          <p:nvPr>
            <p:ph type="ftr" sz="quarter" idx="11"/>
          </p:nvPr>
        </p:nvSpPr>
        <p:spPr/>
        <p:txBody>
          <a:bodyPr/>
          <a:lstStyle/>
          <a:p>
            <a:endParaRPr lang="zh-CN" altLang="en-US">
              <a:solidFill>
                <a:srgbClr val="438086"/>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40667764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381000" y="1143000"/>
            <a:ext cx="8382000" cy="1069848"/>
          </a:xfrm>
        </p:spPr>
        <p:txBody>
          <a:bodyPr anchor="ctr"/>
          <a:lstStyle>
            <a:lvl1pPr>
              <a:defRPr sz="4000" b="0" i="0" cap="none" baseline="0"/>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5" name="内容占位符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26" name="日期占位符 25"/>
          <p:cNvSpPr>
            <a:spLocks noGrp="1"/>
          </p:cNvSpPr>
          <p:nvPr>
            <p:ph type="dt" sz="half" idx="10"/>
          </p:nvPr>
        </p:nvSpPr>
        <p:spPr/>
        <p:txBody>
          <a:bodyPr rtlCol="0"/>
          <a:lstStyle/>
          <a:p>
            <a:fld id="{530820CF-B880-4189-942D-D702A7CBA730}" type="datetimeFigureOut">
              <a:rPr lang="zh-CN" altLang="en-US" smtClean="0">
                <a:solidFill>
                  <a:srgbClr val="438086"/>
                </a:solidFill>
              </a:rPr>
              <a:pPr/>
              <a:t>2017/10/22</a:t>
            </a:fld>
            <a:endParaRPr lang="zh-CN" altLang="en-US">
              <a:solidFill>
                <a:srgbClr val="438086"/>
              </a:solidFill>
            </a:endParaRPr>
          </a:p>
        </p:txBody>
      </p:sp>
      <p:sp>
        <p:nvSpPr>
          <p:cNvPr id="27" name="灯片编号占位符 26"/>
          <p:cNvSpPr>
            <a:spLocks noGrp="1"/>
          </p:cNvSpPr>
          <p:nvPr>
            <p:ph type="sldNum" sz="quarter" idx="11"/>
          </p:nvPr>
        </p:nvSpPr>
        <p:spPr/>
        <p:txBody>
          <a:bodyPr rtlCol="0"/>
          <a:lstStyle/>
          <a:p>
            <a:fld id="{0C913308-F349-4B6D-A68A-DD1791B4A57B}" type="slidenum">
              <a:rPr lang="zh-CN" altLang="en-US" smtClean="0"/>
              <a:pPr/>
              <a:t>‹#›</a:t>
            </a:fld>
            <a:endParaRPr lang="zh-CN" altLang="en-US"/>
          </a:p>
        </p:txBody>
      </p:sp>
      <p:sp>
        <p:nvSpPr>
          <p:cNvPr id="28" name="页脚占位符 27"/>
          <p:cNvSpPr>
            <a:spLocks noGrp="1"/>
          </p:cNvSpPr>
          <p:nvPr>
            <p:ph type="ftr" sz="quarter" idx="12"/>
          </p:nvPr>
        </p:nvSpPr>
        <p:spPr/>
        <p:txBody>
          <a:bodyPr rtlCol="0"/>
          <a:lstStyle/>
          <a:p>
            <a:endParaRPr lang="zh-CN" altLang="en-US">
              <a:solidFill>
                <a:srgbClr val="438086"/>
              </a:solidFill>
            </a:endParaRPr>
          </a:p>
        </p:txBody>
      </p:sp>
    </p:spTree>
    <p:extLst>
      <p:ext uri="{BB962C8B-B14F-4D97-AF65-F5344CB8AC3E}">
        <p14:creationId xmlns:p14="http://schemas.microsoft.com/office/powerpoint/2010/main" val="15690169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a:xfrm>
            <a:off x="6583680" y="612648"/>
            <a:ext cx="957264" cy="457200"/>
          </a:xfrm>
        </p:spPr>
        <p:txBody>
          <a:bodyPr/>
          <a:lstStyle/>
          <a:p>
            <a:fld id="{530820CF-B880-4189-942D-D702A7CBA730}" type="datetimeFigureOut">
              <a:rPr lang="zh-CN" altLang="en-US" smtClean="0">
                <a:solidFill>
                  <a:srgbClr val="438086"/>
                </a:solidFill>
              </a:rPr>
              <a:pPr/>
              <a:t>2017/10/22</a:t>
            </a:fld>
            <a:endParaRPr lang="zh-CN" altLang="en-US">
              <a:solidFill>
                <a:srgbClr val="438086"/>
              </a:solidFill>
            </a:endParaRPr>
          </a:p>
        </p:txBody>
      </p:sp>
      <p:sp>
        <p:nvSpPr>
          <p:cNvPr id="4" name="页脚占位符 3"/>
          <p:cNvSpPr>
            <a:spLocks noGrp="1"/>
          </p:cNvSpPr>
          <p:nvPr>
            <p:ph type="ftr" sz="quarter" idx="11"/>
          </p:nvPr>
        </p:nvSpPr>
        <p:spPr>
          <a:xfrm>
            <a:off x="5257800" y="612648"/>
            <a:ext cx="1325880" cy="457200"/>
          </a:xfrm>
        </p:spPr>
        <p:txBody>
          <a:bodyPr/>
          <a:lstStyle/>
          <a:p>
            <a:endParaRPr lang="zh-CN" altLang="en-US">
              <a:solidFill>
                <a:srgbClr val="438086"/>
              </a:solidFill>
            </a:endParaRPr>
          </a:p>
        </p:txBody>
      </p:sp>
      <p:sp>
        <p:nvSpPr>
          <p:cNvPr id="5" name="灯片编号占位符 4"/>
          <p:cNvSpPr>
            <a:spLocks noGrp="1"/>
          </p:cNvSpPr>
          <p:nvPr>
            <p:ph type="sldNum" sz="quarter" idx="12"/>
          </p:nvPr>
        </p:nvSpPr>
        <p:spPr>
          <a:xfrm>
            <a:off x="8174736" y="2272"/>
            <a:ext cx="762000" cy="365760"/>
          </a:xfrm>
        </p:spPr>
        <p:txBody>
          <a:body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29473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solidFill>
                  <a:srgbClr val="438086"/>
                </a:solidFill>
              </a:rPr>
              <a:pPr/>
              <a:t>2017/10/22</a:t>
            </a:fld>
            <a:endParaRPr lang="zh-CN" altLang="en-US">
              <a:solidFill>
                <a:srgbClr val="438086"/>
              </a:solidFill>
            </a:endParaRPr>
          </a:p>
        </p:txBody>
      </p:sp>
      <p:sp>
        <p:nvSpPr>
          <p:cNvPr id="3" name="页脚占位符 2"/>
          <p:cNvSpPr>
            <a:spLocks noGrp="1"/>
          </p:cNvSpPr>
          <p:nvPr>
            <p:ph type="ftr" sz="quarter" idx="11"/>
          </p:nvPr>
        </p:nvSpPr>
        <p:spPr/>
        <p:txBody>
          <a:bodyPr/>
          <a:lstStyle/>
          <a:p>
            <a:endParaRPr lang="zh-CN" altLang="en-US">
              <a:solidFill>
                <a:srgbClr val="438086"/>
              </a:solidFill>
            </a:endParaRPr>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4230819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5353496" y="1101970"/>
            <a:ext cx="3383280" cy="877824"/>
          </a:xfrm>
        </p:spPr>
        <p:txBody>
          <a:bodyPr anchor="b"/>
          <a:lstStyle>
            <a:lvl1pPr algn="l">
              <a:buNone/>
              <a:defRPr sz="1800" b="1"/>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p>
        </p:txBody>
      </p:sp>
      <p:sp>
        <p:nvSpPr>
          <p:cNvPr id="4" name="内容占位符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solidFill>
                  <a:srgbClr val="438086"/>
                </a:solidFill>
              </a:rPr>
              <a:pPr/>
              <a:t>2017/10/22</a:t>
            </a:fld>
            <a:endParaRPr lang="zh-CN" altLang="en-US">
              <a:solidFill>
                <a:srgbClr val="438086"/>
              </a:solidFill>
            </a:endParaRPr>
          </a:p>
        </p:txBody>
      </p:sp>
      <p:sp>
        <p:nvSpPr>
          <p:cNvPr id="6" name="页脚占位符 5"/>
          <p:cNvSpPr>
            <a:spLocks noGrp="1"/>
          </p:cNvSpPr>
          <p:nvPr>
            <p:ph type="ftr" sz="quarter" idx="11"/>
          </p:nvPr>
        </p:nvSpPr>
        <p:spPr/>
        <p:txBody>
          <a:bodyPr/>
          <a:lstStyle/>
          <a:p>
            <a:endParaRPr lang="zh-CN" altLang="en-US">
              <a:solidFill>
                <a:srgbClr val="438086"/>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768796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2017/10/22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zh-CN" altLang="en-US" smtClean="0"/>
              <a:t>单击图标添加图片</a:t>
            </a:r>
            <a:endParaRPr kumimoji="0" lang="en-US" dirty="0"/>
          </a:p>
        </p:txBody>
      </p:sp>
      <p:sp>
        <p:nvSpPr>
          <p:cNvPr id="4" name="文本占位符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solidFill>
                  <a:srgbClr val="438086"/>
                </a:solidFill>
              </a:rPr>
              <a:pPr/>
              <a:t>2017/10/22</a:t>
            </a:fld>
            <a:endParaRPr lang="zh-CN" altLang="en-US">
              <a:solidFill>
                <a:srgbClr val="438086"/>
              </a:solidFill>
            </a:endParaRPr>
          </a:p>
        </p:txBody>
      </p:sp>
      <p:sp>
        <p:nvSpPr>
          <p:cNvPr id="6" name="页脚占位符 5"/>
          <p:cNvSpPr>
            <a:spLocks noGrp="1"/>
          </p:cNvSpPr>
          <p:nvPr>
            <p:ph type="ftr" sz="quarter" idx="11"/>
          </p:nvPr>
        </p:nvSpPr>
        <p:spPr/>
        <p:txBody>
          <a:bodyPr/>
          <a:lstStyle/>
          <a:p>
            <a:endParaRPr lang="zh-CN" altLang="en-US">
              <a:solidFill>
                <a:srgbClr val="438086"/>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18026519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srgbClr val="438086"/>
                </a:solidFill>
              </a:rPr>
              <a:pPr/>
              <a:t>2017/10/22</a:t>
            </a:fld>
            <a:endParaRPr lang="zh-CN" altLang="en-US">
              <a:solidFill>
                <a:srgbClr val="438086"/>
              </a:solidFill>
            </a:endParaRPr>
          </a:p>
        </p:txBody>
      </p:sp>
      <p:sp>
        <p:nvSpPr>
          <p:cNvPr id="5" name="页脚占位符 4"/>
          <p:cNvSpPr>
            <a:spLocks noGrp="1"/>
          </p:cNvSpPr>
          <p:nvPr>
            <p:ph type="ftr" sz="quarter" idx="11"/>
          </p:nvPr>
        </p:nvSpPr>
        <p:spPr/>
        <p:txBody>
          <a:bodyPr/>
          <a:lstStyle/>
          <a:p>
            <a:endParaRPr lang="zh-CN" altLang="en-US">
              <a:solidFill>
                <a:srgbClr val="438086"/>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13733667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81800" y="1143000"/>
            <a:ext cx="1905000" cy="5486400"/>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1143000"/>
            <a:ext cx="6248400" cy="5486400"/>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srgbClr val="438086"/>
                </a:solidFill>
              </a:rPr>
              <a:pPr/>
              <a:t>2017/10/22</a:t>
            </a:fld>
            <a:endParaRPr lang="zh-CN" altLang="en-US">
              <a:solidFill>
                <a:srgbClr val="438086"/>
              </a:solidFill>
            </a:endParaRPr>
          </a:p>
        </p:txBody>
      </p:sp>
      <p:sp>
        <p:nvSpPr>
          <p:cNvPr id="5" name="页脚占位符 4"/>
          <p:cNvSpPr>
            <a:spLocks noGrp="1"/>
          </p:cNvSpPr>
          <p:nvPr>
            <p:ph type="ftr" sz="quarter" idx="11"/>
          </p:nvPr>
        </p:nvSpPr>
        <p:spPr/>
        <p:txBody>
          <a:bodyPr/>
          <a:lstStyle/>
          <a:p>
            <a:endParaRPr lang="zh-CN" altLang="en-US">
              <a:solidFill>
                <a:srgbClr val="438086"/>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32530237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2017/10/22</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72858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2017/10/22</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358042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2017/10/22</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639600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2017/10/22</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2329498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2017/10/22</a:t>
            </a:fld>
            <a:endParaRPr lang="zh-CN" altLang="en-US">
              <a:solidFill>
                <a:prstClr val="black">
                  <a:tint val="75000"/>
                </a:prstClr>
              </a:solidFill>
            </a:endParaRPr>
          </a:p>
        </p:txBody>
      </p:sp>
      <p:sp>
        <p:nvSpPr>
          <p:cNvPr id="8" name="页脚占位符 7"/>
          <p:cNvSpPr>
            <a:spLocks noGrp="1"/>
          </p:cNvSpPr>
          <p:nvPr>
            <p:ph type="ftr" sz="quarter" idx="11"/>
          </p:nvPr>
        </p:nvSpPr>
        <p:spPr/>
        <p:txBody>
          <a:bodyPr/>
          <a:lstStyle/>
          <a:p>
            <a:endParaRPr lang="zh-CN" altLang="en-US">
              <a:solidFill>
                <a:prstClr val="black">
                  <a:tint val="75000"/>
                </a:prstClr>
              </a:solidFill>
            </a:endParaRPr>
          </a:p>
        </p:txBody>
      </p:sp>
      <p:sp>
        <p:nvSpPr>
          <p:cNvPr id="9" name="灯片编号占位符 8"/>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4946965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2017/10/22</a:t>
            </a:fld>
            <a:endParaRPr lang="zh-CN" altLang="en-US">
              <a:solidFill>
                <a:prstClr val="black">
                  <a:tint val="75000"/>
                </a:prstClr>
              </a:solidFill>
            </a:endParaRPr>
          </a:p>
        </p:txBody>
      </p:sp>
      <p:sp>
        <p:nvSpPr>
          <p:cNvPr id="4" name="页脚占位符 3"/>
          <p:cNvSpPr>
            <a:spLocks noGrp="1"/>
          </p:cNvSpPr>
          <p:nvPr>
            <p:ph type="ftr" sz="quarter" idx="11"/>
          </p:nvPr>
        </p:nvSpPr>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0224066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2017/10/22</a:t>
            </a:fld>
            <a:endParaRPr lang="zh-CN" altLang="en-US">
              <a:solidFill>
                <a:prstClr val="black">
                  <a:tint val="75000"/>
                </a:prstClr>
              </a:solidFill>
            </a:endParaRPr>
          </a:p>
        </p:txBody>
      </p:sp>
      <p:sp>
        <p:nvSpPr>
          <p:cNvPr id="3" name="页脚占位符 2"/>
          <p:cNvSpPr>
            <a:spLocks noGrp="1"/>
          </p:cNvSpPr>
          <p:nvPr>
            <p:ph type="ftr" sz="quarter" idx="11"/>
          </p:nvPr>
        </p:nvSpPr>
        <p:spPr/>
        <p:txBody>
          <a:bodyPr/>
          <a:lstStyle/>
          <a:p>
            <a:endParaRPr lang="zh-CN" altLang="en-US">
              <a:solidFill>
                <a:prstClr val="black">
                  <a:tint val="75000"/>
                </a:prstClr>
              </a:solidFill>
            </a:endParaRPr>
          </a:p>
        </p:txBody>
      </p:sp>
      <p:sp>
        <p:nvSpPr>
          <p:cNvPr id="4" name="灯片编号占位符 3"/>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59010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2017/10/22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2017/10/22</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3429311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2017/10/22</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4890860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2017/10/22</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599359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2017/10/22</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27167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2017/10/22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2017/10/22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2017/10/22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2017/10/22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2017/10/22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2017/10/22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2017/10/22</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矩形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9" name="矩形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0" name="矩形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1" name="矩形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2" name="矩形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useBgFill="1">
        <p:nvSpPr>
          <p:cNvPr id="33" name="圆角矩形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useBgFill="1">
        <p:nvSpPr>
          <p:cNvPr id="34" name="圆角矩形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5" name="矩形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6" name="矩形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7" name="矩形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8" name="矩形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9" name="矩形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40" name="矩形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标题占位符 21"/>
          <p:cNvSpPr>
            <a:spLocks noGrp="1"/>
          </p:cNvSpPr>
          <p:nvPr>
            <p:ph type="title"/>
          </p:nvPr>
        </p:nvSpPr>
        <p:spPr>
          <a:xfrm>
            <a:off x="457200" y="1143000"/>
            <a:ext cx="8229600" cy="1066800"/>
          </a:xfrm>
          <a:prstGeom prst="rect">
            <a:avLst/>
          </a:prstGeom>
        </p:spPr>
        <p:txBody>
          <a:bodyPr vert="horz" anchor="ctr">
            <a:normAutofit/>
          </a:bodyPr>
          <a:lstStyle/>
          <a:p>
            <a:r>
              <a:rPr kumimoji="0" lang="zh-CN" altLang="en-US" smtClean="0"/>
              <a:t>单击此处编辑母版标题样式</a:t>
            </a:r>
            <a:endParaRPr kumimoji="0" lang="en-US"/>
          </a:p>
        </p:txBody>
      </p:sp>
      <p:sp>
        <p:nvSpPr>
          <p:cNvPr id="13" name="文本占位符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4" name="日期占位符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30820CF-B880-4189-942D-D702A7CBA730}" type="datetimeFigureOut">
              <a:rPr lang="zh-CN" altLang="en-US" smtClean="0">
                <a:solidFill>
                  <a:srgbClr val="438086"/>
                </a:solidFill>
              </a:rPr>
              <a:pPr/>
              <a:t>2017/10/22</a:t>
            </a:fld>
            <a:endParaRPr lang="zh-CN" altLang="en-US">
              <a:solidFill>
                <a:srgbClr val="438086"/>
              </a:solidFill>
            </a:endParaRPr>
          </a:p>
        </p:txBody>
      </p:sp>
      <p:sp>
        <p:nvSpPr>
          <p:cNvPr id="3" name="页脚占位符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zh-CN" altLang="en-US">
              <a:solidFill>
                <a:srgbClr val="438086"/>
              </a:solidFill>
            </a:endParaRPr>
          </a:p>
        </p:txBody>
      </p:sp>
      <p:sp>
        <p:nvSpPr>
          <p:cNvPr id="23" name="灯片编号占位符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1211145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solidFill>
                  <a:prstClr val="black">
                    <a:tint val="75000"/>
                  </a:prstClr>
                </a:solidFill>
              </a:rPr>
              <a:pPr/>
              <a:t>2017/10/22</a:t>
            </a:fld>
            <a:endParaRPr lang="zh-CN" altLang="en-US">
              <a:solidFill>
                <a:prstClr val="black">
                  <a:tint val="75000"/>
                </a:prstClr>
              </a:solidFill>
            </a:endParaRPr>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1944152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69957" y="1628800"/>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CN" altLang="en-US" dirty="0" smtClean="0">
              <a:solidFill>
                <a:prstClr val="black"/>
              </a:solidFill>
              <a:latin typeface="黑体" pitchFamily="49" charset="-122"/>
              <a:ea typeface="黑体" pitchFamily="49" charset="-122"/>
            </a:endParaRPr>
          </a:p>
        </p:txBody>
      </p:sp>
      <p:sp>
        <p:nvSpPr>
          <p:cNvPr id="6" name="Rectangle 2"/>
          <p:cNvSpPr txBox="1">
            <a:spLocks noChangeArrowheads="1"/>
          </p:cNvSpPr>
          <p:nvPr/>
        </p:nvSpPr>
        <p:spPr>
          <a:xfrm>
            <a:off x="611560" y="4221088"/>
            <a:ext cx="7704856" cy="237626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zh-CN" altLang="en-US" sz="2000" b="1" dirty="0" smtClean="0">
                <a:solidFill>
                  <a:prstClr val="black"/>
                </a:solidFill>
              </a:rPr>
              <a:t>实验</a:t>
            </a:r>
            <a:r>
              <a:rPr lang="zh-CN" altLang="en-US" sz="2000" b="1" dirty="0">
                <a:solidFill>
                  <a:prstClr val="black"/>
                </a:solidFill>
              </a:rPr>
              <a:t>目的：</a:t>
            </a:r>
            <a:endParaRPr lang="en-US" altLang="zh-CN" sz="2000" b="1" dirty="0">
              <a:solidFill>
                <a:prstClr val="black"/>
              </a:solidFill>
            </a:endParaRPr>
          </a:p>
          <a:p>
            <a:pPr algn="l"/>
            <a:r>
              <a:rPr lang="en-US" altLang="zh-CN" sz="2000" dirty="0">
                <a:solidFill>
                  <a:prstClr val="black"/>
                </a:solidFill>
                <a:latin typeface="华文仿宋" pitchFamily="2" charset="-122"/>
                <a:ea typeface="华文仿宋" pitchFamily="2" charset="-122"/>
              </a:rPr>
              <a:t>1</a:t>
            </a:r>
            <a:r>
              <a:rPr lang="zh-CN" altLang="en-US" sz="2000" dirty="0">
                <a:solidFill>
                  <a:prstClr val="black"/>
                </a:solidFill>
                <a:latin typeface="华文仿宋" pitchFamily="2" charset="-122"/>
                <a:ea typeface="华文仿宋" pitchFamily="2" charset="-122"/>
              </a:rPr>
              <a:t>）初步了解和</a:t>
            </a:r>
            <a:r>
              <a:rPr lang="zh-CN" altLang="en-US" sz="2000" dirty="0" smtClean="0">
                <a:solidFill>
                  <a:prstClr val="black"/>
                </a:solidFill>
                <a:latin typeface="华文仿宋" pitchFamily="2" charset="-122"/>
                <a:ea typeface="华文仿宋" pitchFamily="2" charset="-122"/>
              </a:rPr>
              <a:t>掌握外观模式（</a:t>
            </a:r>
            <a:r>
              <a:rPr lang="en-US" altLang="zh-CN" sz="2000" dirty="0" err="1" smtClean="0">
                <a:solidFill>
                  <a:prstClr val="black"/>
                </a:solidFill>
                <a:latin typeface="华文仿宋" pitchFamily="2" charset="-122"/>
                <a:ea typeface="华文仿宋" pitchFamily="2" charset="-122"/>
              </a:rPr>
              <a:t>Facede</a:t>
            </a:r>
            <a:r>
              <a:rPr lang="zh-CN" altLang="en-US" sz="2000" dirty="0" smtClean="0">
                <a:solidFill>
                  <a:prstClr val="black"/>
                </a:solidFill>
                <a:latin typeface="华文仿宋" pitchFamily="2" charset="-122"/>
                <a:ea typeface="华文仿宋" pitchFamily="2" charset="-122"/>
              </a:rPr>
              <a:t>）</a:t>
            </a:r>
            <a:r>
              <a:rPr lang="zh-CN" altLang="en-US" sz="2000" dirty="0">
                <a:solidFill>
                  <a:prstClr val="black"/>
                </a:solidFill>
                <a:latin typeface="华文仿宋" pitchFamily="2" charset="-122"/>
                <a:ea typeface="华文仿宋" pitchFamily="2" charset="-122"/>
              </a:rPr>
              <a:t>的类图结构，以及主要的模式角色；</a:t>
            </a:r>
            <a:endParaRPr lang="en-US" altLang="zh-CN" sz="2000" dirty="0">
              <a:solidFill>
                <a:prstClr val="black"/>
              </a:solidFill>
              <a:latin typeface="华文仿宋" pitchFamily="2" charset="-122"/>
              <a:ea typeface="华文仿宋" pitchFamily="2" charset="-122"/>
            </a:endParaRPr>
          </a:p>
          <a:p>
            <a:pPr algn="l"/>
            <a:r>
              <a:rPr lang="en-US" altLang="zh-CN" sz="2000" dirty="0">
                <a:solidFill>
                  <a:prstClr val="black"/>
                </a:solidFill>
                <a:latin typeface="华文仿宋" pitchFamily="2" charset="-122"/>
                <a:ea typeface="华文仿宋" pitchFamily="2" charset="-122"/>
              </a:rPr>
              <a:t>2</a:t>
            </a:r>
            <a:r>
              <a:rPr lang="zh-CN" altLang="en-US" sz="2000" dirty="0">
                <a:solidFill>
                  <a:prstClr val="black"/>
                </a:solidFill>
                <a:latin typeface="华文仿宋" pitchFamily="2" charset="-122"/>
                <a:ea typeface="华文仿宋" pitchFamily="2" charset="-122"/>
              </a:rPr>
              <a:t>）能够</a:t>
            </a:r>
            <a:r>
              <a:rPr lang="zh-CN" altLang="en-US" sz="2000" dirty="0" smtClean="0">
                <a:solidFill>
                  <a:prstClr val="black"/>
                </a:solidFill>
                <a:latin typeface="华文仿宋" pitchFamily="2" charset="-122"/>
                <a:ea typeface="华文仿宋" pitchFamily="2" charset="-122"/>
              </a:rPr>
              <a:t>利用外观模式</a:t>
            </a:r>
            <a:r>
              <a:rPr lang="zh-CN" altLang="en-US" sz="2000" dirty="0">
                <a:solidFill>
                  <a:prstClr val="black"/>
                </a:solidFill>
                <a:latin typeface="华文仿宋" pitchFamily="2" charset="-122"/>
                <a:ea typeface="华文仿宋" pitchFamily="2" charset="-122"/>
              </a:rPr>
              <a:t>的基本构造，并通过掌握的编程语言，完成实验要求的内容；</a:t>
            </a:r>
            <a:endParaRPr lang="en-US" altLang="zh-CN" sz="2000" dirty="0">
              <a:solidFill>
                <a:prstClr val="black"/>
              </a:solidFill>
              <a:latin typeface="华文仿宋" pitchFamily="2" charset="-122"/>
              <a:ea typeface="华文仿宋" pitchFamily="2" charset="-122"/>
            </a:endParaRPr>
          </a:p>
          <a:p>
            <a:pPr algn="l"/>
            <a:r>
              <a:rPr lang="en-US" altLang="zh-CN" sz="2000" dirty="0">
                <a:solidFill>
                  <a:prstClr val="black"/>
                </a:solidFill>
                <a:latin typeface="华文仿宋" pitchFamily="2" charset="-122"/>
                <a:ea typeface="华文仿宋" pitchFamily="2" charset="-122"/>
              </a:rPr>
              <a:t>3</a:t>
            </a:r>
            <a:r>
              <a:rPr lang="zh-CN" altLang="en-US" sz="2000" dirty="0">
                <a:solidFill>
                  <a:prstClr val="black"/>
                </a:solidFill>
                <a:latin typeface="华文仿宋" pitchFamily="2" charset="-122"/>
                <a:ea typeface="华文仿宋" pitchFamily="2" charset="-122"/>
              </a:rPr>
              <a:t>）充分</a:t>
            </a:r>
            <a:r>
              <a:rPr lang="zh-CN" altLang="en-US" sz="2000" dirty="0" smtClean="0">
                <a:solidFill>
                  <a:prstClr val="black"/>
                </a:solidFill>
                <a:latin typeface="华文仿宋" pitchFamily="2" charset="-122"/>
                <a:ea typeface="华文仿宋" pitchFamily="2" charset="-122"/>
              </a:rPr>
              <a:t>理解外观模式的如何将外部调用与内部复杂的子系统进行解耦的原理，并实现系统层次的划分特性。</a:t>
            </a:r>
            <a:endParaRPr lang="zh-CN" altLang="en-US" sz="2000" dirty="0" smtClean="0">
              <a:solidFill>
                <a:prstClr val="black"/>
              </a:solidFill>
              <a:latin typeface="仿宋" pitchFamily="49" charset="-122"/>
              <a:ea typeface="仿宋" pitchFamily="49" charset="-122"/>
            </a:endParaRPr>
          </a:p>
        </p:txBody>
      </p:sp>
      <p:sp>
        <p:nvSpPr>
          <p:cNvPr id="2" name="标题 1"/>
          <p:cNvSpPr>
            <a:spLocks noGrp="1"/>
          </p:cNvSpPr>
          <p:nvPr>
            <p:ph type="ctrTitle"/>
          </p:nvPr>
        </p:nvSpPr>
        <p:spPr>
          <a:xfrm>
            <a:off x="448253" y="1598935"/>
            <a:ext cx="8458200" cy="1470025"/>
          </a:xfrm>
        </p:spPr>
        <p:txBody>
          <a:bodyPr/>
          <a:lstStyle/>
          <a:p>
            <a:r>
              <a:rPr lang="zh-CN" altLang="en-US" smtClean="0">
                <a:latin typeface="黑体" pitchFamily="49" charset="-122"/>
                <a:ea typeface="黑体" pitchFamily="49" charset="-122"/>
              </a:rPr>
              <a:t>实验六：</a:t>
            </a:r>
            <a:r>
              <a:rPr lang="zh-CN" altLang="en-US" smtClean="0">
                <a:latin typeface="黑体" pitchFamily="49" charset="-122"/>
                <a:ea typeface="黑体" pitchFamily="49" charset="-122"/>
              </a:rPr>
              <a:t>外观</a:t>
            </a:r>
            <a:r>
              <a:rPr lang="zh-CN" altLang="en-US" dirty="0">
                <a:latin typeface="黑体" pitchFamily="49" charset="-122"/>
                <a:ea typeface="黑体" pitchFamily="49" charset="-122"/>
              </a:rPr>
              <a:t>模式实验（</a:t>
            </a:r>
            <a:r>
              <a:rPr lang="en-US" altLang="zh-CN" dirty="0" smtClean="0">
                <a:latin typeface="黑体" pitchFamily="49" charset="-122"/>
                <a:ea typeface="黑体" pitchFamily="49" charset="-122"/>
              </a:rPr>
              <a:t>Facade</a:t>
            </a:r>
            <a:r>
              <a:rPr lang="zh-CN" altLang="en-US" dirty="0" smtClean="0">
                <a:latin typeface="黑体" pitchFamily="49" charset="-122"/>
                <a:ea typeface="黑体" pitchFamily="49" charset="-122"/>
              </a:rPr>
              <a:t>）</a:t>
            </a:r>
            <a:endParaRPr lang="zh-CN" altLang="en-US" dirty="0">
              <a:latin typeface="黑体" pitchFamily="49" charset="-122"/>
              <a:ea typeface="黑体" pitchFamily="49" charset="-122"/>
            </a:endParaRPr>
          </a:p>
        </p:txBody>
      </p:sp>
    </p:spTree>
    <p:extLst>
      <p:ext uri="{BB962C8B-B14F-4D97-AF65-F5344CB8AC3E}">
        <p14:creationId xmlns:p14="http://schemas.microsoft.com/office/powerpoint/2010/main" val="31865345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608" y="1556792"/>
            <a:ext cx="6992000" cy="3744416"/>
          </a:xfrm>
          <a:prstGeom prst="rect">
            <a:avLst/>
          </a:prstGeom>
        </p:spPr>
      </p:pic>
      <p:sp>
        <p:nvSpPr>
          <p:cNvPr id="3" name="TextBox 2"/>
          <p:cNvSpPr txBox="1"/>
          <p:nvPr/>
        </p:nvSpPr>
        <p:spPr>
          <a:xfrm>
            <a:off x="467544" y="490573"/>
            <a:ext cx="1475084" cy="400110"/>
          </a:xfrm>
          <a:prstGeom prst="rect">
            <a:avLst/>
          </a:prstGeom>
          <a:noFill/>
        </p:spPr>
        <p:txBody>
          <a:bodyPr wrap="none" rtlCol="0">
            <a:spAutoFit/>
          </a:bodyPr>
          <a:lstStyle/>
          <a:p>
            <a:r>
              <a:rPr lang="zh-CN" altLang="en-US" sz="2000" b="1" dirty="0" smtClean="0">
                <a:solidFill>
                  <a:prstClr val="black"/>
                </a:solidFill>
                <a:latin typeface="黑体" pitchFamily="49" charset="-122"/>
                <a:ea typeface="黑体" pitchFamily="49" charset="-122"/>
              </a:rPr>
              <a:t>客户端调用</a:t>
            </a:r>
            <a:endParaRPr lang="zh-CN" altLang="en-US" sz="2000" b="1" dirty="0">
              <a:solidFill>
                <a:prstClr val="black"/>
              </a:solidFill>
              <a:latin typeface="黑体" pitchFamily="49" charset="-122"/>
              <a:ea typeface="黑体" pitchFamily="49" charset="-122"/>
            </a:endParaRPr>
          </a:p>
        </p:txBody>
      </p:sp>
    </p:spTree>
    <p:extLst>
      <p:ext uri="{BB962C8B-B14F-4D97-AF65-F5344CB8AC3E}">
        <p14:creationId xmlns:p14="http://schemas.microsoft.com/office/powerpoint/2010/main" val="419237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ext Box 4"/>
          <p:cNvSpPr txBox="1">
            <a:spLocks noChangeArrowheads="1"/>
          </p:cNvSpPr>
          <p:nvPr/>
        </p:nvSpPr>
        <p:spPr bwMode="auto">
          <a:xfrm>
            <a:off x="441325" y="530225"/>
            <a:ext cx="30638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r>
              <a:rPr lang="zh-CN" altLang="en-US" sz="2000" b="1">
                <a:solidFill>
                  <a:prstClr val="black"/>
                </a:solidFill>
                <a:ea typeface="黑体" pitchFamily="49" charset="-122"/>
              </a:rPr>
              <a:t>外观模式的一般化实现</a:t>
            </a:r>
          </a:p>
        </p:txBody>
      </p:sp>
      <p:pic>
        <p:nvPicPr>
          <p:cNvPr id="68611" name="Picture 5" descr="1"/>
          <p:cNvPicPr>
            <a:picLocks noChangeAspect="1" noChangeArrowheads="1"/>
          </p:cNvPicPr>
          <p:nvPr/>
        </p:nvPicPr>
        <p:blipFill>
          <a:blip r:embed="rId2">
            <a:lum bright="-12000" contrast="24000"/>
            <a:extLst>
              <a:ext uri="{28A0092B-C50C-407E-A947-70E740481C1C}">
                <a14:useLocalDpi xmlns:a14="http://schemas.microsoft.com/office/drawing/2010/main" val="0"/>
              </a:ext>
            </a:extLst>
          </a:blip>
          <a:srcRect/>
          <a:stretch>
            <a:fillRect/>
          </a:stretch>
        </p:blipFill>
        <p:spPr bwMode="auto">
          <a:xfrm>
            <a:off x="685800" y="1539875"/>
            <a:ext cx="7924800" cy="420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0694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9634" name="Group 6"/>
          <p:cNvGrpSpPr>
            <a:grpSpLocks/>
          </p:cNvGrpSpPr>
          <p:nvPr/>
        </p:nvGrpSpPr>
        <p:grpSpPr bwMode="auto">
          <a:xfrm>
            <a:off x="1752600" y="1676400"/>
            <a:ext cx="5181600" cy="3802063"/>
            <a:chOff x="1104" y="528"/>
            <a:chExt cx="3264" cy="2395"/>
          </a:xfrm>
        </p:grpSpPr>
        <p:pic>
          <p:nvPicPr>
            <p:cNvPr id="69636" name="Picture 4" descr="3"/>
            <p:cNvPicPr>
              <a:picLocks noChangeAspect="1" noChangeArrowheads="1"/>
            </p:cNvPicPr>
            <p:nvPr/>
          </p:nvPicPr>
          <p:blipFill>
            <a:blip r:embed="rId2">
              <a:lum bright="-18000" contrast="36000"/>
              <a:extLst>
                <a:ext uri="{28A0092B-C50C-407E-A947-70E740481C1C}">
                  <a14:useLocalDpi xmlns:a14="http://schemas.microsoft.com/office/drawing/2010/main" val="0"/>
                </a:ext>
              </a:extLst>
            </a:blip>
            <a:srcRect/>
            <a:stretch>
              <a:fillRect/>
            </a:stretch>
          </p:blipFill>
          <p:spPr bwMode="auto">
            <a:xfrm>
              <a:off x="1104" y="1920"/>
              <a:ext cx="3264" cy="1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9637" name="Picture 5" descr="2"/>
            <p:cNvPicPr>
              <a:picLocks noChangeAspect="1" noChangeArrowheads="1"/>
            </p:cNvPicPr>
            <p:nvPr/>
          </p:nvPicPr>
          <p:blipFill>
            <a:blip r:embed="rId3">
              <a:lum bright="-18000" contrast="36000"/>
              <a:extLst>
                <a:ext uri="{28A0092B-C50C-407E-A947-70E740481C1C}">
                  <a14:useLocalDpi xmlns:a14="http://schemas.microsoft.com/office/drawing/2010/main" val="0"/>
                </a:ext>
              </a:extLst>
            </a:blip>
            <a:srcRect/>
            <a:stretch>
              <a:fillRect/>
            </a:stretch>
          </p:blipFill>
          <p:spPr bwMode="auto">
            <a:xfrm>
              <a:off x="1104" y="528"/>
              <a:ext cx="3264" cy="1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9635" name="Text Box 7"/>
          <p:cNvSpPr txBox="1">
            <a:spLocks noChangeArrowheads="1"/>
          </p:cNvSpPr>
          <p:nvPr/>
        </p:nvSpPr>
        <p:spPr bwMode="auto">
          <a:xfrm>
            <a:off x="725488" y="606425"/>
            <a:ext cx="9509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r>
              <a:rPr lang="zh-CN" altLang="en-US" sz="2000" b="1">
                <a:solidFill>
                  <a:prstClr val="black"/>
                </a:solidFill>
                <a:ea typeface="黑体" pitchFamily="49" charset="-122"/>
              </a:rPr>
              <a:t>子系统</a:t>
            </a:r>
          </a:p>
        </p:txBody>
      </p:sp>
    </p:spTree>
    <p:extLst>
      <p:ext uri="{BB962C8B-B14F-4D97-AF65-F5344CB8AC3E}">
        <p14:creationId xmlns:p14="http://schemas.microsoft.com/office/powerpoint/2010/main" val="1305803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0658" name="Group 6"/>
          <p:cNvGrpSpPr>
            <a:grpSpLocks/>
          </p:cNvGrpSpPr>
          <p:nvPr/>
        </p:nvGrpSpPr>
        <p:grpSpPr bwMode="auto">
          <a:xfrm>
            <a:off x="1752600" y="762000"/>
            <a:ext cx="5105400" cy="5181600"/>
            <a:chOff x="1344" y="432"/>
            <a:chExt cx="2589" cy="2662"/>
          </a:xfrm>
        </p:grpSpPr>
        <p:pic>
          <p:nvPicPr>
            <p:cNvPr id="70659" name="Picture 4" descr="5"/>
            <p:cNvPicPr>
              <a:picLocks noChangeAspect="1" noChangeArrowheads="1"/>
            </p:cNvPicPr>
            <p:nvPr/>
          </p:nvPicPr>
          <p:blipFill>
            <a:blip r:embed="rId2">
              <a:lum bright="-18000" contrast="42000"/>
              <a:extLst>
                <a:ext uri="{28A0092B-C50C-407E-A947-70E740481C1C}">
                  <a14:useLocalDpi xmlns:a14="http://schemas.microsoft.com/office/drawing/2010/main" val="0"/>
                </a:ext>
              </a:extLst>
            </a:blip>
            <a:srcRect/>
            <a:stretch>
              <a:fillRect/>
            </a:stretch>
          </p:blipFill>
          <p:spPr bwMode="auto">
            <a:xfrm>
              <a:off x="1344" y="432"/>
              <a:ext cx="2589" cy="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660" name="Picture 5" descr="4"/>
            <p:cNvPicPr>
              <a:picLocks noChangeAspect="1" noChangeArrowheads="1"/>
            </p:cNvPicPr>
            <p:nvPr/>
          </p:nvPicPr>
          <p:blipFill>
            <a:blip r:embed="rId3">
              <a:lum bright="-18000" contrast="36000"/>
              <a:extLst>
                <a:ext uri="{28A0092B-C50C-407E-A947-70E740481C1C}">
                  <a14:useLocalDpi xmlns:a14="http://schemas.microsoft.com/office/drawing/2010/main" val="0"/>
                </a:ext>
              </a:extLst>
            </a:blip>
            <a:srcRect/>
            <a:stretch>
              <a:fillRect/>
            </a:stretch>
          </p:blipFill>
          <p:spPr bwMode="auto">
            <a:xfrm>
              <a:off x="1344" y="1536"/>
              <a:ext cx="2589" cy="1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582298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82" name="Picture 4" descr="6"/>
          <p:cNvPicPr>
            <a:picLocks noChangeAspect="1" noChangeArrowheads="1"/>
          </p:cNvPicPr>
          <p:nvPr/>
        </p:nvPicPr>
        <p:blipFill>
          <a:blip r:embed="rId2">
            <a:lum bright="-12000" contrast="42000"/>
            <a:extLst>
              <a:ext uri="{28A0092B-C50C-407E-A947-70E740481C1C}">
                <a14:useLocalDpi xmlns:a14="http://schemas.microsoft.com/office/drawing/2010/main" val="0"/>
              </a:ext>
            </a:extLst>
          </a:blip>
          <a:srcRect/>
          <a:stretch>
            <a:fillRect/>
          </a:stretch>
        </p:blipFill>
        <p:spPr bwMode="auto">
          <a:xfrm>
            <a:off x="1828800" y="1371600"/>
            <a:ext cx="4800600" cy="429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683" name="Text Box 6"/>
          <p:cNvSpPr txBox="1">
            <a:spLocks noChangeArrowheads="1"/>
          </p:cNvSpPr>
          <p:nvPr/>
        </p:nvSpPr>
        <p:spPr bwMode="auto">
          <a:xfrm>
            <a:off x="746125" y="606425"/>
            <a:ext cx="16922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r>
              <a:rPr lang="zh-CN" altLang="en-US" sz="2000" b="1">
                <a:solidFill>
                  <a:prstClr val="black"/>
                </a:solidFill>
                <a:ea typeface="黑体" pitchFamily="49" charset="-122"/>
              </a:rPr>
              <a:t>外观角色</a:t>
            </a:r>
          </a:p>
        </p:txBody>
      </p:sp>
    </p:spTree>
    <p:extLst>
      <p:ext uri="{BB962C8B-B14F-4D97-AF65-F5344CB8AC3E}">
        <p14:creationId xmlns:p14="http://schemas.microsoft.com/office/powerpoint/2010/main" val="9681938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2706" name="Group 7"/>
          <p:cNvGrpSpPr>
            <a:grpSpLocks/>
          </p:cNvGrpSpPr>
          <p:nvPr/>
        </p:nvGrpSpPr>
        <p:grpSpPr bwMode="auto">
          <a:xfrm>
            <a:off x="1066800" y="1143000"/>
            <a:ext cx="6019800" cy="4572000"/>
            <a:chOff x="528" y="577"/>
            <a:chExt cx="3696" cy="2755"/>
          </a:xfrm>
        </p:grpSpPr>
        <p:pic>
          <p:nvPicPr>
            <p:cNvPr id="72707" name="Picture 5" descr="7"/>
            <p:cNvPicPr>
              <a:picLocks noChangeAspect="1" noChangeArrowheads="1"/>
            </p:cNvPicPr>
            <p:nvPr/>
          </p:nvPicPr>
          <p:blipFill>
            <a:blip r:embed="rId2">
              <a:lum bright="-18000" contrast="36000"/>
              <a:extLst>
                <a:ext uri="{28A0092B-C50C-407E-A947-70E740481C1C}">
                  <a14:useLocalDpi xmlns:a14="http://schemas.microsoft.com/office/drawing/2010/main" val="0"/>
                </a:ext>
              </a:extLst>
            </a:blip>
            <a:srcRect/>
            <a:stretch>
              <a:fillRect/>
            </a:stretch>
          </p:blipFill>
          <p:spPr bwMode="auto">
            <a:xfrm>
              <a:off x="768" y="577"/>
              <a:ext cx="3312" cy="1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708" name="Picture 6" descr="8"/>
            <p:cNvPicPr>
              <a:picLocks noChangeAspect="1" noChangeArrowheads="1"/>
            </p:cNvPicPr>
            <p:nvPr/>
          </p:nvPicPr>
          <p:blipFill>
            <a:blip r:embed="rId3">
              <a:lum bright="-24000" contrast="42000"/>
              <a:extLst>
                <a:ext uri="{28A0092B-C50C-407E-A947-70E740481C1C}">
                  <a14:useLocalDpi xmlns:a14="http://schemas.microsoft.com/office/drawing/2010/main" val="0"/>
                </a:ext>
              </a:extLst>
            </a:blip>
            <a:srcRect/>
            <a:stretch>
              <a:fillRect/>
            </a:stretch>
          </p:blipFill>
          <p:spPr bwMode="auto">
            <a:xfrm>
              <a:off x="528" y="2208"/>
              <a:ext cx="3696" cy="1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6179160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ext Box 4"/>
          <p:cNvSpPr txBox="1">
            <a:spLocks noChangeArrowheads="1"/>
          </p:cNvSpPr>
          <p:nvPr/>
        </p:nvSpPr>
        <p:spPr bwMode="auto">
          <a:xfrm>
            <a:off x="746125" y="606425"/>
            <a:ext cx="16922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r>
              <a:rPr lang="zh-CN" altLang="en-US" sz="2000" b="1">
                <a:solidFill>
                  <a:prstClr val="black"/>
                </a:solidFill>
                <a:ea typeface="黑体" pitchFamily="49" charset="-122"/>
              </a:rPr>
              <a:t>客户端应用</a:t>
            </a:r>
          </a:p>
        </p:txBody>
      </p:sp>
      <p:pic>
        <p:nvPicPr>
          <p:cNvPr id="73731" name="Picture 5" descr="9"/>
          <p:cNvPicPr>
            <a:picLocks noChangeAspect="1" noChangeArrowheads="1"/>
          </p:cNvPicPr>
          <p:nvPr/>
        </p:nvPicPr>
        <p:blipFill>
          <a:blip r:embed="rId2">
            <a:lum bright="-18000" contrast="36000"/>
            <a:extLst>
              <a:ext uri="{28A0092B-C50C-407E-A947-70E740481C1C}">
                <a14:useLocalDpi xmlns:a14="http://schemas.microsoft.com/office/drawing/2010/main" val="0"/>
              </a:ext>
            </a:extLst>
          </a:blip>
          <a:srcRect/>
          <a:stretch>
            <a:fillRect/>
          </a:stretch>
        </p:blipFill>
        <p:spPr bwMode="auto">
          <a:xfrm>
            <a:off x="1489075" y="1709738"/>
            <a:ext cx="4606925" cy="28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50758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467544" y="548680"/>
            <a:ext cx="8229600" cy="1066800"/>
          </a:xfrm>
        </p:spPr>
        <p:txBody>
          <a:bodyPr/>
          <a:lstStyle/>
          <a:p>
            <a:r>
              <a:rPr lang="zh-CN" altLang="en-US" dirty="0" smtClean="0"/>
              <a:t>实验内容</a:t>
            </a:r>
            <a:endParaRPr lang="zh-CN" altLang="en-US" dirty="0"/>
          </a:p>
        </p:txBody>
      </p:sp>
      <p:sp>
        <p:nvSpPr>
          <p:cNvPr id="4" name="内容占位符 3"/>
          <p:cNvSpPr>
            <a:spLocks noGrp="1"/>
          </p:cNvSpPr>
          <p:nvPr>
            <p:ph idx="1"/>
          </p:nvPr>
        </p:nvSpPr>
        <p:spPr>
          <a:xfrm>
            <a:off x="467544" y="1772816"/>
            <a:ext cx="8229600" cy="4392488"/>
          </a:xfrm>
        </p:spPr>
        <p:txBody>
          <a:bodyPr>
            <a:normAutofit fontScale="77500" lnSpcReduction="20000"/>
          </a:bodyPr>
          <a:lstStyle/>
          <a:p>
            <a:r>
              <a:rPr lang="zh-CN" altLang="en-US" dirty="0" smtClean="0"/>
              <a:t>实验内容的场景设计</a:t>
            </a:r>
            <a:endParaRPr lang="zh-CN" altLang="en-US" dirty="0"/>
          </a:p>
          <a:p>
            <a:pPr marL="109728" indent="0">
              <a:buNone/>
            </a:pPr>
            <a:r>
              <a:rPr lang="en-US" altLang="zh-CN" dirty="0" smtClean="0">
                <a:solidFill>
                  <a:schemeClr val="tx1">
                    <a:lumMod val="75000"/>
                    <a:lumOff val="25000"/>
                  </a:schemeClr>
                </a:solidFill>
              </a:rPr>
              <a:t>1</a:t>
            </a:r>
            <a:r>
              <a:rPr lang="zh-CN" altLang="en-US" dirty="0">
                <a:solidFill>
                  <a:schemeClr val="tx1">
                    <a:lumMod val="75000"/>
                    <a:lumOff val="25000"/>
                  </a:schemeClr>
                </a:solidFill>
              </a:rPr>
              <a:t>，</a:t>
            </a:r>
            <a:r>
              <a:rPr lang="zh-CN" altLang="en-US" dirty="0" smtClean="0">
                <a:solidFill>
                  <a:schemeClr val="tx1">
                    <a:lumMod val="75000"/>
                    <a:lumOff val="25000"/>
                  </a:schemeClr>
                </a:solidFill>
              </a:rPr>
              <a:t>利用外观模式描述客户抵押贷款的过程</a:t>
            </a:r>
            <a:endParaRPr lang="en-US" altLang="zh-CN" dirty="0" smtClean="0">
              <a:solidFill>
                <a:schemeClr val="tx1">
                  <a:lumMod val="75000"/>
                  <a:lumOff val="25000"/>
                </a:schemeClr>
              </a:solidFill>
            </a:endParaRPr>
          </a:p>
          <a:p>
            <a:pPr lvl="1"/>
            <a:endParaRPr lang="zh-CN" altLang="en-US" sz="900" dirty="0">
              <a:solidFill>
                <a:schemeClr val="tx1">
                  <a:lumMod val="75000"/>
                  <a:lumOff val="25000"/>
                </a:schemeClr>
              </a:solidFill>
            </a:endParaRPr>
          </a:p>
          <a:p>
            <a:pPr lvl="1"/>
            <a:r>
              <a:rPr lang="zh-CN" altLang="en-US" dirty="0">
                <a:solidFill>
                  <a:schemeClr val="tx1">
                    <a:lumMod val="75000"/>
                    <a:lumOff val="25000"/>
                  </a:schemeClr>
                </a:solidFill>
              </a:rPr>
              <a:t>贷款</a:t>
            </a:r>
            <a:r>
              <a:rPr lang="zh-CN" altLang="en-US" dirty="0" smtClean="0">
                <a:solidFill>
                  <a:schemeClr val="tx1">
                    <a:lumMod val="75000"/>
                    <a:lumOff val="25000"/>
                  </a:schemeClr>
                </a:solidFill>
              </a:rPr>
              <a:t>流程设计如下：</a:t>
            </a:r>
            <a:endParaRPr lang="zh-CN" altLang="en-US" dirty="0">
              <a:solidFill>
                <a:schemeClr val="tx1">
                  <a:lumMod val="75000"/>
                  <a:lumOff val="25000"/>
                </a:schemeClr>
              </a:solidFill>
            </a:endParaRPr>
          </a:p>
          <a:p>
            <a:pPr lvl="1"/>
            <a:r>
              <a:rPr lang="en-US" altLang="zh-CN" dirty="0" smtClean="0">
                <a:solidFill>
                  <a:schemeClr val="tx1">
                    <a:lumMod val="75000"/>
                    <a:lumOff val="25000"/>
                  </a:schemeClr>
                </a:solidFill>
              </a:rPr>
              <a:t>1</a:t>
            </a:r>
            <a:r>
              <a:rPr lang="zh-CN" altLang="en-US" dirty="0" smtClean="0">
                <a:solidFill>
                  <a:schemeClr val="tx1">
                    <a:lumMod val="75000"/>
                    <a:lumOff val="25000"/>
                  </a:schemeClr>
                </a:solidFill>
              </a:rPr>
              <a:t>）银行</a:t>
            </a:r>
            <a:r>
              <a:rPr lang="zh-CN" altLang="en-US" dirty="0">
                <a:solidFill>
                  <a:schemeClr val="tx1">
                    <a:lumMod val="75000"/>
                    <a:lumOff val="25000"/>
                  </a:schemeClr>
                </a:solidFill>
              </a:rPr>
              <a:t>子系统查询是否有足够多的</a:t>
            </a:r>
            <a:r>
              <a:rPr lang="zh-CN" altLang="en-US" dirty="0" smtClean="0">
                <a:solidFill>
                  <a:schemeClr val="tx1">
                    <a:lumMod val="75000"/>
                    <a:lumOff val="25000"/>
                  </a:schemeClr>
                </a:solidFill>
              </a:rPr>
              <a:t>存款（函数</a:t>
            </a:r>
            <a:r>
              <a:rPr lang="en-US" altLang="zh-CN" dirty="0" smtClean="0">
                <a:solidFill>
                  <a:schemeClr val="tx1">
                    <a:lumMod val="75000"/>
                    <a:lumOff val="25000"/>
                  </a:schemeClr>
                </a:solidFill>
              </a:rPr>
              <a:t> </a:t>
            </a:r>
            <a:r>
              <a:rPr lang="en-US" altLang="zh-CN" dirty="0" err="1">
                <a:solidFill>
                  <a:schemeClr val="tx1">
                    <a:lumMod val="75000"/>
                    <a:lumOff val="25000"/>
                  </a:schemeClr>
                </a:solidFill>
              </a:rPr>
              <a:t>HasSufficientSavings</a:t>
            </a:r>
            <a:r>
              <a:rPr lang="en-US" altLang="zh-CN" dirty="0">
                <a:solidFill>
                  <a:schemeClr val="tx1">
                    <a:lumMod val="75000"/>
                    <a:lumOff val="25000"/>
                  </a:schemeClr>
                </a:solidFill>
              </a:rPr>
              <a:t>() </a:t>
            </a:r>
            <a:r>
              <a:rPr lang="zh-CN" altLang="en-US" dirty="0" smtClean="0">
                <a:solidFill>
                  <a:schemeClr val="tx1">
                    <a:lumMod val="75000"/>
                    <a:lumOff val="25000"/>
                  </a:schemeClr>
                </a:solidFill>
              </a:rPr>
              <a:t>）</a:t>
            </a:r>
            <a:endParaRPr lang="zh-CN" altLang="en-US" dirty="0">
              <a:solidFill>
                <a:schemeClr val="tx1">
                  <a:lumMod val="75000"/>
                  <a:lumOff val="25000"/>
                </a:schemeClr>
              </a:solidFill>
            </a:endParaRPr>
          </a:p>
          <a:p>
            <a:pPr lvl="1"/>
            <a:r>
              <a:rPr lang="en-US" altLang="zh-CN" dirty="0" smtClean="0">
                <a:solidFill>
                  <a:schemeClr val="tx1">
                    <a:lumMod val="75000"/>
                    <a:lumOff val="25000"/>
                  </a:schemeClr>
                </a:solidFill>
              </a:rPr>
              <a:t>2</a:t>
            </a:r>
            <a:r>
              <a:rPr lang="zh-CN" altLang="en-US" dirty="0" smtClean="0">
                <a:solidFill>
                  <a:schemeClr val="tx1">
                    <a:lumMod val="75000"/>
                    <a:lumOff val="25000"/>
                  </a:schemeClr>
                </a:solidFill>
              </a:rPr>
              <a:t>）信用</a:t>
            </a:r>
            <a:r>
              <a:rPr lang="zh-CN" altLang="en-US" dirty="0">
                <a:solidFill>
                  <a:schemeClr val="tx1">
                    <a:lumMod val="75000"/>
                    <a:lumOff val="25000"/>
                  </a:schemeClr>
                </a:solidFill>
              </a:rPr>
              <a:t>子系统查询是否有良好的信用</a:t>
            </a:r>
            <a:r>
              <a:rPr lang="zh-CN" altLang="en-US" dirty="0" smtClean="0">
                <a:solidFill>
                  <a:schemeClr val="tx1">
                    <a:lumMod val="75000"/>
                    <a:lumOff val="25000"/>
                  </a:schemeClr>
                </a:solidFill>
              </a:rPr>
              <a:t>记录（</a:t>
            </a:r>
            <a:r>
              <a:rPr lang="en-US" altLang="zh-CN" dirty="0">
                <a:solidFill>
                  <a:schemeClr val="tx1">
                    <a:lumMod val="75000"/>
                    <a:lumOff val="25000"/>
                  </a:schemeClr>
                </a:solidFill>
              </a:rPr>
              <a:t> </a:t>
            </a:r>
            <a:r>
              <a:rPr lang="zh-CN" altLang="en-US" dirty="0" smtClean="0">
                <a:solidFill>
                  <a:schemeClr val="tx1">
                    <a:lumMod val="75000"/>
                    <a:lumOff val="25000"/>
                  </a:schemeClr>
                </a:solidFill>
              </a:rPr>
              <a:t>函数</a:t>
            </a:r>
            <a:r>
              <a:rPr lang="en-US" altLang="zh-CN" dirty="0" err="1" smtClean="0">
                <a:solidFill>
                  <a:schemeClr val="tx1">
                    <a:lumMod val="75000"/>
                    <a:lumOff val="25000"/>
                  </a:schemeClr>
                </a:solidFill>
              </a:rPr>
              <a:t>HasGoodCredit</a:t>
            </a:r>
            <a:r>
              <a:rPr lang="en-US" altLang="zh-CN" dirty="0" smtClean="0">
                <a:solidFill>
                  <a:schemeClr val="tx1">
                    <a:lumMod val="75000"/>
                    <a:lumOff val="25000"/>
                  </a:schemeClr>
                </a:solidFill>
              </a:rPr>
              <a:t> </a:t>
            </a:r>
            <a:r>
              <a:rPr lang="en-US" altLang="zh-CN" dirty="0">
                <a:solidFill>
                  <a:schemeClr val="tx1">
                    <a:lumMod val="75000"/>
                    <a:lumOff val="25000"/>
                  </a:schemeClr>
                </a:solidFill>
              </a:rPr>
              <a:t>() </a:t>
            </a:r>
            <a:r>
              <a:rPr lang="zh-CN" altLang="en-US" dirty="0" smtClean="0">
                <a:solidFill>
                  <a:schemeClr val="tx1">
                    <a:lumMod val="75000"/>
                    <a:lumOff val="25000"/>
                  </a:schemeClr>
                </a:solidFill>
              </a:rPr>
              <a:t>）</a:t>
            </a:r>
            <a:endParaRPr lang="zh-CN" altLang="en-US" dirty="0">
              <a:solidFill>
                <a:schemeClr val="tx1">
                  <a:lumMod val="75000"/>
                  <a:lumOff val="25000"/>
                </a:schemeClr>
              </a:solidFill>
            </a:endParaRPr>
          </a:p>
          <a:p>
            <a:pPr lvl="1"/>
            <a:r>
              <a:rPr lang="en-US" altLang="zh-CN" dirty="0" smtClean="0">
                <a:solidFill>
                  <a:schemeClr val="tx1">
                    <a:lumMod val="75000"/>
                    <a:lumOff val="25000"/>
                  </a:schemeClr>
                </a:solidFill>
              </a:rPr>
              <a:t>3</a:t>
            </a:r>
            <a:r>
              <a:rPr lang="zh-CN" altLang="en-US" dirty="0" smtClean="0">
                <a:solidFill>
                  <a:schemeClr val="tx1">
                    <a:lumMod val="75000"/>
                    <a:lumOff val="25000"/>
                  </a:schemeClr>
                </a:solidFill>
              </a:rPr>
              <a:t>）贷款</a:t>
            </a:r>
            <a:r>
              <a:rPr lang="zh-CN" altLang="en-US" dirty="0">
                <a:solidFill>
                  <a:schemeClr val="tx1">
                    <a:lumMod val="75000"/>
                    <a:lumOff val="25000"/>
                  </a:schemeClr>
                </a:solidFill>
              </a:rPr>
              <a:t>子系统查询有无不良贷款</a:t>
            </a:r>
            <a:r>
              <a:rPr lang="zh-CN" altLang="en-US" dirty="0" smtClean="0">
                <a:solidFill>
                  <a:schemeClr val="tx1">
                    <a:lumMod val="75000"/>
                    <a:lumOff val="25000"/>
                  </a:schemeClr>
                </a:solidFill>
              </a:rPr>
              <a:t>信息（函数</a:t>
            </a:r>
            <a:r>
              <a:rPr lang="en-US" altLang="zh-CN" dirty="0" err="1" smtClean="0">
                <a:solidFill>
                  <a:schemeClr val="tx1">
                    <a:lumMod val="75000"/>
                    <a:lumOff val="25000"/>
                  </a:schemeClr>
                </a:solidFill>
              </a:rPr>
              <a:t>HasNoBadLoans</a:t>
            </a:r>
            <a:r>
              <a:rPr lang="en-US" altLang="zh-CN" dirty="0" smtClean="0">
                <a:solidFill>
                  <a:schemeClr val="tx1">
                    <a:lumMod val="75000"/>
                    <a:lumOff val="25000"/>
                  </a:schemeClr>
                </a:solidFill>
              </a:rPr>
              <a:t> </a:t>
            </a:r>
            <a:r>
              <a:rPr lang="en-US" altLang="zh-CN" dirty="0">
                <a:solidFill>
                  <a:schemeClr val="tx1">
                    <a:lumMod val="75000"/>
                    <a:lumOff val="25000"/>
                  </a:schemeClr>
                </a:solidFill>
              </a:rPr>
              <a:t>() </a:t>
            </a:r>
            <a:r>
              <a:rPr lang="zh-CN" altLang="en-US" dirty="0" smtClean="0">
                <a:solidFill>
                  <a:schemeClr val="tx1">
                    <a:lumMod val="75000"/>
                    <a:lumOff val="25000"/>
                  </a:schemeClr>
                </a:solidFill>
              </a:rPr>
              <a:t>） </a:t>
            </a:r>
            <a:endParaRPr lang="en-US" altLang="zh-CN" dirty="0" smtClean="0">
              <a:solidFill>
                <a:schemeClr val="tx1">
                  <a:lumMod val="75000"/>
                  <a:lumOff val="25000"/>
                </a:schemeClr>
              </a:solidFill>
            </a:endParaRPr>
          </a:p>
          <a:p>
            <a:pPr marL="411480" lvl="1" indent="0">
              <a:buNone/>
            </a:pPr>
            <a:r>
              <a:rPr lang="zh-CN" altLang="en-US" dirty="0" smtClean="0"/>
              <a:t> </a:t>
            </a:r>
            <a:endParaRPr lang="en-US" altLang="zh-CN" dirty="0" smtClean="0"/>
          </a:p>
          <a:p>
            <a:pPr marL="109728" indent="0">
              <a:buNone/>
            </a:pPr>
            <a:r>
              <a:rPr lang="en-US" altLang="zh-CN" dirty="0" smtClean="0"/>
              <a:t>2</a:t>
            </a:r>
            <a:r>
              <a:rPr lang="zh-CN" altLang="en-US" dirty="0" smtClean="0"/>
              <a:t>，通过面向对象程序设计语言，引入外观模式中的设计思想，定义模式各个角色和类，编写客户端程序，实现上述客户进行抵押贷款的过程</a:t>
            </a:r>
            <a:endParaRPr lang="en-US" altLang="zh-CN" dirty="0" smtClean="0"/>
          </a:p>
          <a:p>
            <a:endParaRPr lang="en-US" altLang="zh-CN" dirty="0"/>
          </a:p>
          <a:p>
            <a:pPr marL="109728" indent="0">
              <a:buNone/>
            </a:pPr>
            <a:r>
              <a:rPr lang="en-US" altLang="zh-CN" dirty="0" smtClean="0"/>
              <a:t>3</a:t>
            </a:r>
            <a:r>
              <a:rPr lang="zh-CN" altLang="en-US" dirty="0" smtClean="0"/>
              <a:t>，根据对外观模式的理解，编写实现外观模式的一般化程序。</a:t>
            </a:r>
          </a:p>
        </p:txBody>
      </p:sp>
    </p:spTree>
    <p:extLst>
      <p:ext uri="{BB962C8B-B14F-4D97-AF65-F5344CB8AC3E}">
        <p14:creationId xmlns:p14="http://schemas.microsoft.com/office/powerpoint/2010/main" val="3962619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549423" y="629653"/>
            <a:ext cx="31683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zh-CN" altLang="en-US" sz="2000" b="1" dirty="0" smtClean="0">
                <a:solidFill>
                  <a:prstClr val="black"/>
                </a:solidFill>
                <a:ea typeface="黑体" pitchFamily="49" charset="-122"/>
              </a:rPr>
              <a:t>实验场景的外观模式类图</a:t>
            </a:r>
            <a:endParaRPr lang="zh-CN" altLang="en-US" sz="2000" b="1" dirty="0">
              <a:solidFill>
                <a:prstClr val="black"/>
              </a:solidFill>
              <a:ea typeface="黑体" pitchFamily="49" charset="-122"/>
            </a:endParaRPr>
          </a:p>
        </p:txBody>
      </p:sp>
      <p:grpSp>
        <p:nvGrpSpPr>
          <p:cNvPr id="3" name="Group 29"/>
          <p:cNvGrpSpPr>
            <a:grpSpLocks/>
          </p:cNvGrpSpPr>
          <p:nvPr/>
        </p:nvGrpSpPr>
        <p:grpSpPr bwMode="auto">
          <a:xfrm>
            <a:off x="4114800" y="2538413"/>
            <a:ext cx="1447800" cy="1500187"/>
            <a:chOff x="2688" y="1599"/>
            <a:chExt cx="720" cy="945"/>
          </a:xfrm>
        </p:grpSpPr>
        <p:sp>
          <p:nvSpPr>
            <p:cNvPr id="4" name="Rectangle 6"/>
            <p:cNvSpPr>
              <a:spLocks noChangeArrowheads="1"/>
            </p:cNvSpPr>
            <p:nvPr/>
          </p:nvSpPr>
          <p:spPr bwMode="auto">
            <a:xfrm>
              <a:off x="2688" y="1599"/>
              <a:ext cx="720" cy="225"/>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pPr algn="ctr"/>
              <a:r>
                <a:rPr lang="en-US" altLang="zh-CN">
                  <a:solidFill>
                    <a:prstClr val="black"/>
                  </a:solidFill>
                </a:rPr>
                <a:t>Mortgage </a:t>
              </a:r>
            </a:p>
          </p:txBody>
        </p:sp>
        <p:sp>
          <p:nvSpPr>
            <p:cNvPr id="5" name="Rectangle 7"/>
            <p:cNvSpPr>
              <a:spLocks noChangeArrowheads="1"/>
            </p:cNvSpPr>
            <p:nvPr/>
          </p:nvSpPr>
          <p:spPr bwMode="auto">
            <a:xfrm>
              <a:off x="2688" y="1824"/>
              <a:ext cx="720" cy="405"/>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r>
                <a:rPr lang="en-US" altLang="zh-CN" sz="1400">
                  <a:solidFill>
                    <a:prstClr val="black"/>
                  </a:solidFill>
                </a:rPr>
                <a:t>-bank</a:t>
              </a:r>
            </a:p>
            <a:p>
              <a:r>
                <a:rPr lang="en-US" altLang="zh-CN" sz="1400">
                  <a:solidFill>
                    <a:prstClr val="black"/>
                  </a:solidFill>
                </a:rPr>
                <a:t>-credit</a:t>
              </a:r>
            </a:p>
            <a:p>
              <a:r>
                <a:rPr lang="en-US" altLang="zh-CN" sz="1400">
                  <a:solidFill>
                    <a:prstClr val="black"/>
                  </a:solidFill>
                </a:rPr>
                <a:t>-loan</a:t>
              </a:r>
            </a:p>
          </p:txBody>
        </p:sp>
        <p:sp>
          <p:nvSpPr>
            <p:cNvPr id="6" name="Rectangle 8"/>
            <p:cNvSpPr>
              <a:spLocks noChangeArrowheads="1"/>
            </p:cNvSpPr>
            <p:nvPr/>
          </p:nvSpPr>
          <p:spPr bwMode="auto">
            <a:xfrm>
              <a:off x="2688" y="2229"/>
              <a:ext cx="720" cy="315"/>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r>
                <a:rPr lang="en-US" altLang="zh-CN">
                  <a:solidFill>
                    <a:prstClr val="black"/>
                  </a:solidFill>
                </a:rPr>
                <a:t>+IsEligible ()</a:t>
              </a:r>
            </a:p>
          </p:txBody>
        </p:sp>
      </p:grpSp>
      <p:grpSp>
        <p:nvGrpSpPr>
          <p:cNvPr id="7" name="Group 9"/>
          <p:cNvGrpSpPr>
            <a:grpSpLocks/>
          </p:cNvGrpSpPr>
          <p:nvPr/>
        </p:nvGrpSpPr>
        <p:grpSpPr bwMode="auto">
          <a:xfrm>
            <a:off x="838200" y="4648200"/>
            <a:ext cx="2590800" cy="1143000"/>
            <a:chOff x="576" y="2688"/>
            <a:chExt cx="1056" cy="768"/>
          </a:xfrm>
        </p:grpSpPr>
        <p:sp>
          <p:nvSpPr>
            <p:cNvPr id="8" name="Rectangle 10"/>
            <p:cNvSpPr>
              <a:spLocks noChangeArrowheads="1"/>
            </p:cNvSpPr>
            <p:nvPr/>
          </p:nvSpPr>
          <p:spPr bwMode="auto">
            <a:xfrm>
              <a:off x="576" y="2688"/>
              <a:ext cx="1056" cy="240"/>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pPr algn="ctr"/>
              <a:r>
                <a:rPr lang="en-US" altLang="zh-CN">
                  <a:solidFill>
                    <a:prstClr val="black"/>
                  </a:solidFill>
                </a:rPr>
                <a:t>Bank</a:t>
              </a:r>
            </a:p>
          </p:txBody>
        </p:sp>
        <p:sp>
          <p:nvSpPr>
            <p:cNvPr id="9" name="Rectangle 11"/>
            <p:cNvSpPr>
              <a:spLocks noChangeArrowheads="1"/>
            </p:cNvSpPr>
            <p:nvPr/>
          </p:nvSpPr>
          <p:spPr bwMode="auto">
            <a:xfrm>
              <a:off x="576" y="2928"/>
              <a:ext cx="1056" cy="192"/>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endParaRPr lang="zh-CN" altLang="en-US">
                <a:solidFill>
                  <a:prstClr val="black"/>
                </a:solidFill>
              </a:endParaRPr>
            </a:p>
          </p:txBody>
        </p:sp>
        <p:sp>
          <p:nvSpPr>
            <p:cNvPr id="10" name="Rectangle 12"/>
            <p:cNvSpPr>
              <a:spLocks noChangeArrowheads="1"/>
            </p:cNvSpPr>
            <p:nvPr/>
          </p:nvSpPr>
          <p:spPr bwMode="auto">
            <a:xfrm>
              <a:off x="576" y="3120"/>
              <a:ext cx="1056" cy="336"/>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r>
                <a:rPr lang="en-US" altLang="zh-CN" dirty="0">
                  <a:solidFill>
                    <a:prstClr val="black"/>
                  </a:solidFill>
                </a:rPr>
                <a:t>+</a:t>
              </a:r>
              <a:r>
                <a:rPr lang="en-US" altLang="zh-CN" dirty="0" err="1">
                  <a:solidFill>
                    <a:prstClr val="black"/>
                  </a:solidFill>
                </a:rPr>
                <a:t>HasSufficientSavings</a:t>
              </a:r>
              <a:r>
                <a:rPr lang="en-US" altLang="zh-CN" dirty="0">
                  <a:solidFill>
                    <a:prstClr val="black"/>
                  </a:solidFill>
                </a:rPr>
                <a:t>() </a:t>
              </a:r>
            </a:p>
          </p:txBody>
        </p:sp>
      </p:grpSp>
      <p:grpSp>
        <p:nvGrpSpPr>
          <p:cNvPr id="11" name="Group 13"/>
          <p:cNvGrpSpPr>
            <a:grpSpLocks/>
          </p:cNvGrpSpPr>
          <p:nvPr/>
        </p:nvGrpSpPr>
        <p:grpSpPr bwMode="auto">
          <a:xfrm>
            <a:off x="3810000" y="4648200"/>
            <a:ext cx="2057400" cy="1143000"/>
            <a:chOff x="576" y="2688"/>
            <a:chExt cx="1056" cy="768"/>
          </a:xfrm>
        </p:grpSpPr>
        <p:sp>
          <p:nvSpPr>
            <p:cNvPr id="12" name="Rectangle 14"/>
            <p:cNvSpPr>
              <a:spLocks noChangeArrowheads="1"/>
            </p:cNvSpPr>
            <p:nvPr/>
          </p:nvSpPr>
          <p:spPr bwMode="auto">
            <a:xfrm>
              <a:off x="576" y="2688"/>
              <a:ext cx="1056" cy="240"/>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pPr algn="ctr"/>
              <a:r>
                <a:rPr lang="en-US" altLang="zh-CN">
                  <a:solidFill>
                    <a:prstClr val="black"/>
                  </a:solidFill>
                </a:rPr>
                <a:t>Credit</a:t>
              </a:r>
            </a:p>
          </p:txBody>
        </p:sp>
        <p:sp>
          <p:nvSpPr>
            <p:cNvPr id="13" name="Rectangle 15"/>
            <p:cNvSpPr>
              <a:spLocks noChangeArrowheads="1"/>
            </p:cNvSpPr>
            <p:nvPr/>
          </p:nvSpPr>
          <p:spPr bwMode="auto">
            <a:xfrm>
              <a:off x="576" y="2928"/>
              <a:ext cx="1056" cy="192"/>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endParaRPr lang="zh-CN" altLang="en-US">
                <a:solidFill>
                  <a:prstClr val="black"/>
                </a:solidFill>
              </a:endParaRPr>
            </a:p>
          </p:txBody>
        </p:sp>
        <p:sp>
          <p:nvSpPr>
            <p:cNvPr id="14" name="Rectangle 16"/>
            <p:cNvSpPr>
              <a:spLocks noChangeArrowheads="1"/>
            </p:cNvSpPr>
            <p:nvPr/>
          </p:nvSpPr>
          <p:spPr bwMode="auto">
            <a:xfrm>
              <a:off x="576" y="3120"/>
              <a:ext cx="1056" cy="336"/>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r>
                <a:rPr lang="en-US" altLang="zh-CN" dirty="0">
                  <a:solidFill>
                    <a:prstClr val="black"/>
                  </a:solidFill>
                </a:rPr>
                <a:t>+</a:t>
              </a:r>
              <a:r>
                <a:rPr lang="en-US" altLang="zh-CN" dirty="0" err="1">
                  <a:solidFill>
                    <a:prstClr val="black"/>
                  </a:solidFill>
                </a:rPr>
                <a:t>HasGoodCredit</a:t>
              </a:r>
              <a:r>
                <a:rPr lang="en-US" altLang="zh-CN" dirty="0">
                  <a:solidFill>
                    <a:prstClr val="black"/>
                  </a:solidFill>
                </a:rPr>
                <a:t> () </a:t>
              </a:r>
            </a:p>
          </p:txBody>
        </p:sp>
      </p:grpSp>
      <p:grpSp>
        <p:nvGrpSpPr>
          <p:cNvPr id="15" name="Group 17"/>
          <p:cNvGrpSpPr>
            <a:grpSpLocks/>
          </p:cNvGrpSpPr>
          <p:nvPr/>
        </p:nvGrpSpPr>
        <p:grpSpPr bwMode="auto">
          <a:xfrm>
            <a:off x="6248400" y="4648200"/>
            <a:ext cx="2209800" cy="1143000"/>
            <a:chOff x="576" y="2688"/>
            <a:chExt cx="1056" cy="768"/>
          </a:xfrm>
        </p:grpSpPr>
        <p:sp>
          <p:nvSpPr>
            <p:cNvPr id="16" name="Rectangle 18"/>
            <p:cNvSpPr>
              <a:spLocks noChangeArrowheads="1"/>
            </p:cNvSpPr>
            <p:nvPr/>
          </p:nvSpPr>
          <p:spPr bwMode="auto">
            <a:xfrm>
              <a:off x="576" y="2688"/>
              <a:ext cx="1056" cy="240"/>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pPr algn="ctr"/>
              <a:r>
                <a:rPr lang="en-US" altLang="zh-CN">
                  <a:solidFill>
                    <a:prstClr val="black"/>
                  </a:solidFill>
                </a:rPr>
                <a:t>Loan</a:t>
              </a:r>
            </a:p>
          </p:txBody>
        </p:sp>
        <p:sp>
          <p:nvSpPr>
            <p:cNvPr id="17" name="Rectangle 19"/>
            <p:cNvSpPr>
              <a:spLocks noChangeArrowheads="1"/>
            </p:cNvSpPr>
            <p:nvPr/>
          </p:nvSpPr>
          <p:spPr bwMode="auto">
            <a:xfrm>
              <a:off x="576" y="2928"/>
              <a:ext cx="1056" cy="192"/>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endParaRPr lang="zh-CN" altLang="en-US">
                <a:solidFill>
                  <a:prstClr val="black"/>
                </a:solidFill>
              </a:endParaRPr>
            </a:p>
          </p:txBody>
        </p:sp>
        <p:sp>
          <p:nvSpPr>
            <p:cNvPr id="18" name="Rectangle 20"/>
            <p:cNvSpPr>
              <a:spLocks noChangeArrowheads="1"/>
            </p:cNvSpPr>
            <p:nvPr/>
          </p:nvSpPr>
          <p:spPr bwMode="auto">
            <a:xfrm>
              <a:off x="576" y="3120"/>
              <a:ext cx="1056" cy="336"/>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r>
                <a:rPr lang="en-US" altLang="zh-CN" dirty="0">
                  <a:solidFill>
                    <a:prstClr val="black"/>
                  </a:solidFill>
                </a:rPr>
                <a:t>+</a:t>
              </a:r>
              <a:r>
                <a:rPr lang="en-US" altLang="zh-CN" dirty="0" err="1">
                  <a:solidFill>
                    <a:prstClr val="black"/>
                  </a:solidFill>
                </a:rPr>
                <a:t>HasNoBadLoans</a:t>
              </a:r>
              <a:r>
                <a:rPr lang="en-US" altLang="zh-CN" dirty="0">
                  <a:solidFill>
                    <a:prstClr val="black"/>
                  </a:solidFill>
                </a:rPr>
                <a:t> () </a:t>
              </a:r>
            </a:p>
          </p:txBody>
        </p:sp>
      </p:grpSp>
      <p:cxnSp>
        <p:nvCxnSpPr>
          <p:cNvPr id="19" name="AutoShape 21"/>
          <p:cNvCxnSpPr>
            <a:cxnSpLocks noChangeShapeType="1"/>
            <a:stCxn id="6" idx="1"/>
            <a:endCxn id="8" idx="0"/>
          </p:cNvCxnSpPr>
          <p:nvPr/>
        </p:nvCxnSpPr>
        <p:spPr bwMode="auto">
          <a:xfrm rot="10800000" flipV="1">
            <a:off x="2133600" y="3789363"/>
            <a:ext cx="1981200" cy="858837"/>
          </a:xfrm>
          <a:prstGeom prst="bentConnector2">
            <a:avLst/>
          </a:prstGeom>
          <a:ln>
            <a:headEnd/>
            <a:tailEnd type="none" w="lg" len="lg"/>
          </a:ln>
        </p:spPr>
        <p:style>
          <a:lnRef idx="2">
            <a:schemeClr val="dk1"/>
          </a:lnRef>
          <a:fillRef idx="1">
            <a:schemeClr val="lt1"/>
          </a:fillRef>
          <a:effectRef idx="0">
            <a:schemeClr val="dk1"/>
          </a:effectRef>
          <a:fontRef idx="minor">
            <a:schemeClr val="dk1"/>
          </a:fontRef>
        </p:style>
      </p:cxnSp>
      <p:cxnSp>
        <p:nvCxnSpPr>
          <p:cNvPr id="20" name="AutoShape 22"/>
          <p:cNvCxnSpPr>
            <a:cxnSpLocks noChangeShapeType="1"/>
            <a:stCxn id="6" idx="2"/>
            <a:endCxn id="12" idx="0"/>
          </p:cNvCxnSpPr>
          <p:nvPr/>
        </p:nvCxnSpPr>
        <p:spPr bwMode="auto">
          <a:xfrm rot="5400000">
            <a:off x="4533900" y="4343400"/>
            <a:ext cx="609600" cy="0"/>
          </a:xfrm>
          <a:prstGeom prst="straightConnector1">
            <a:avLst/>
          </a:prstGeom>
          <a:ln>
            <a:headEnd/>
            <a:tailEnd type="none" w="lg" len="lg"/>
          </a:ln>
        </p:spPr>
        <p:style>
          <a:lnRef idx="2">
            <a:schemeClr val="dk1"/>
          </a:lnRef>
          <a:fillRef idx="1">
            <a:schemeClr val="lt1"/>
          </a:fillRef>
          <a:effectRef idx="0">
            <a:schemeClr val="dk1"/>
          </a:effectRef>
          <a:fontRef idx="minor">
            <a:schemeClr val="dk1"/>
          </a:fontRef>
        </p:style>
      </p:cxnSp>
      <p:cxnSp>
        <p:nvCxnSpPr>
          <p:cNvPr id="21" name="AutoShape 23"/>
          <p:cNvCxnSpPr>
            <a:cxnSpLocks noChangeShapeType="1"/>
            <a:stCxn id="16" idx="0"/>
            <a:endCxn id="6" idx="3"/>
          </p:cNvCxnSpPr>
          <p:nvPr/>
        </p:nvCxnSpPr>
        <p:spPr bwMode="auto">
          <a:xfrm rot="5400000" flipH="1">
            <a:off x="6028531" y="3323432"/>
            <a:ext cx="858837" cy="1790700"/>
          </a:xfrm>
          <a:prstGeom prst="bentConnector2">
            <a:avLst/>
          </a:prstGeom>
          <a:ln>
            <a:headEnd type="none" w="lg" len="lg"/>
            <a:tailEnd/>
          </a:ln>
        </p:spPr>
        <p:style>
          <a:lnRef idx="2">
            <a:schemeClr val="dk1"/>
          </a:lnRef>
          <a:fillRef idx="1">
            <a:schemeClr val="lt1"/>
          </a:fillRef>
          <a:effectRef idx="0">
            <a:schemeClr val="dk1"/>
          </a:effectRef>
          <a:fontRef idx="minor">
            <a:schemeClr val="dk1"/>
          </a:fontRef>
        </p:style>
      </p:cxnSp>
      <p:grpSp>
        <p:nvGrpSpPr>
          <p:cNvPr id="22" name="Group 24"/>
          <p:cNvGrpSpPr>
            <a:grpSpLocks/>
          </p:cNvGrpSpPr>
          <p:nvPr/>
        </p:nvGrpSpPr>
        <p:grpSpPr bwMode="auto">
          <a:xfrm>
            <a:off x="4267200" y="990600"/>
            <a:ext cx="1143000" cy="1143000"/>
            <a:chOff x="576" y="2688"/>
            <a:chExt cx="1056" cy="768"/>
          </a:xfrm>
        </p:grpSpPr>
        <p:sp>
          <p:nvSpPr>
            <p:cNvPr id="23" name="Rectangle 25"/>
            <p:cNvSpPr>
              <a:spLocks noChangeArrowheads="1"/>
            </p:cNvSpPr>
            <p:nvPr/>
          </p:nvSpPr>
          <p:spPr bwMode="auto">
            <a:xfrm>
              <a:off x="576" y="2688"/>
              <a:ext cx="1056" cy="240"/>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pPr algn="ctr"/>
              <a:r>
                <a:rPr lang="en-US" altLang="zh-CN">
                  <a:solidFill>
                    <a:prstClr val="black"/>
                  </a:solidFill>
                </a:rPr>
                <a:t>Client </a:t>
              </a:r>
            </a:p>
          </p:txBody>
        </p:sp>
        <p:sp>
          <p:nvSpPr>
            <p:cNvPr id="24" name="Rectangle 26"/>
            <p:cNvSpPr>
              <a:spLocks noChangeArrowheads="1"/>
            </p:cNvSpPr>
            <p:nvPr/>
          </p:nvSpPr>
          <p:spPr bwMode="auto">
            <a:xfrm>
              <a:off x="576" y="2928"/>
              <a:ext cx="1056" cy="192"/>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endParaRPr lang="zh-CN" altLang="en-US">
                <a:solidFill>
                  <a:prstClr val="black"/>
                </a:solidFill>
              </a:endParaRPr>
            </a:p>
          </p:txBody>
        </p:sp>
        <p:sp>
          <p:nvSpPr>
            <p:cNvPr id="25" name="Rectangle 27"/>
            <p:cNvSpPr>
              <a:spLocks noChangeArrowheads="1"/>
            </p:cNvSpPr>
            <p:nvPr/>
          </p:nvSpPr>
          <p:spPr bwMode="auto">
            <a:xfrm>
              <a:off x="576" y="3120"/>
              <a:ext cx="1056" cy="336"/>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r>
                <a:rPr lang="en-US" altLang="zh-CN">
                  <a:solidFill>
                    <a:prstClr val="black"/>
                  </a:solidFill>
                </a:rPr>
                <a:t>+Main()</a:t>
              </a:r>
            </a:p>
          </p:txBody>
        </p:sp>
      </p:grpSp>
      <p:cxnSp>
        <p:nvCxnSpPr>
          <p:cNvPr id="26" name="AutoShape 28"/>
          <p:cNvCxnSpPr>
            <a:cxnSpLocks noChangeShapeType="1"/>
            <a:stCxn id="25" idx="2"/>
            <a:endCxn id="4" idx="0"/>
          </p:cNvCxnSpPr>
          <p:nvPr/>
        </p:nvCxnSpPr>
        <p:spPr bwMode="auto">
          <a:xfrm>
            <a:off x="4838700" y="2133600"/>
            <a:ext cx="0" cy="404813"/>
          </a:xfrm>
          <a:prstGeom prst="straightConnector1">
            <a:avLst/>
          </a:prstGeom>
          <a:ln>
            <a:headEnd/>
            <a:tailEnd type="arrow" w="lg" len="lg"/>
          </a:ln>
        </p:spPr>
        <p:style>
          <a:lnRef idx="2">
            <a:schemeClr val="dk1"/>
          </a:lnRef>
          <a:fillRef idx="1">
            <a:schemeClr val="lt1"/>
          </a:fillRef>
          <a:effectRef idx="0">
            <a:schemeClr val="dk1"/>
          </a:effectRef>
          <a:fontRef idx="minor">
            <a:schemeClr val="dk1"/>
          </a:fontRef>
        </p:style>
      </p:cxnSp>
      <p:sp>
        <p:nvSpPr>
          <p:cNvPr id="27" name="AutoShape 30"/>
          <p:cNvSpPr>
            <a:spLocks noChangeArrowheads="1"/>
          </p:cNvSpPr>
          <p:nvPr/>
        </p:nvSpPr>
        <p:spPr bwMode="auto">
          <a:xfrm>
            <a:off x="3721100" y="3708400"/>
            <a:ext cx="381000" cy="152400"/>
          </a:xfrm>
          <a:prstGeom prst="flowChartDecision">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endParaRPr lang="zh-CN" altLang="en-US">
              <a:solidFill>
                <a:prstClr val="black"/>
              </a:solidFill>
            </a:endParaRPr>
          </a:p>
        </p:txBody>
      </p:sp>
      <p:sp>
        <p:nvSpPr>
          <p:cNvPr id="28" name="AutoShape 31"/>
          <p:cNvSpPr>
            <a:spLocks noChangeArrowheads="1"/>
          </p:cNvSpPr>
          <p:nvPr/>
        </p:nvSpPr>
        <p:spPr bwMode="auto">
          <a:xfrm>
            <a:off x="5575300" y="3695700"/>
            <a:ext cx="381000" cy="152400"/>
          </a:xfrm>
          <a:prstGeom prst="flowChartDecision">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endParaRPr lang="zh-CN" altLang="en-US">
              <a:solidFill>
                <a:prstClr val="black"/>
              </a:solidFill>
            </a:endParaRPr>
          </a:p>
        </p:txBody>
      </p:sp>
      <p:sp>
        <p:nvSpPr>
          <p:cNvPr id="29" name="AutoShape 32"/>
          <p:cNvSpPr>
            <a:spLocks noChangeArrowheads="1"/>
          </p:cNvSpPr>
          <p:nvPr/>
        </p:nvSpPr>
        <p:spPr bwMode="auto">
          <a:xfrm rot="5400000">
            <a:off x="4648200" y="4152900"/>
            <a:ext cx="381000" cy="152400"/>
          </a:xfrm>
          <a:prstGeom prst="flowChartDecision">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endParaRPr lang="zh-CN" altLang="en-US">
              <a:solidFill>
                <a:prstClr val="black"/>
              </a:solidFill>
            </a:endParaRPr>
          </a:p>
        </p:txBody>
      </p:sp>
    </p:spTree>
    <p:extLst>
      <p:ext uri="{BB962C8B-B14F-4D97-AF65-F5344CB8AC3E}">
        <p14:creationId xmlns:p14="http://schemas.microsoft.com/office/powerpoint/2010/main" val="2914687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7664" y="836712"/>
            <a:ext cx="4032448" cy="4964952"/>
          </a:xfrm>
          <a:prstGeom prst="rect">
            <a:avLst/>
          </a:prstGeom>
        </p:spPr>
      </p:pic>
    </p:spTree>
    <p:extLst>
      <p:ext uri="{BB962C8B-B14F-4D97-AF65-F5344CB8AC3E}">
        <p14:creationId xmlns:p14="http://schemas.microsoft.com/office/powerpoint/2010/main" val="2020212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616" y="1222868"/>
            <a:ext cx="7234750" cy="3286251"/>
          </a:xfrm>
          <a:prstGeom prst="rect">
            <a:avLst/>
          </a:prstGeom>
        </p:spPr>
      </p:pic>
    </p:spTree>
    <p:extLst>
      <p:ext uri="{BB962C8B-B14F-4D97-AF65-F5344CB8AC3E}">
        <p14:creationId xmlns:p14="http://schemas.microsoft.com/office/powerpoint/2010/main" val="786505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9632" y="1340768"/>
            <a:ext cx="6297993" cy="3240360"/>
          </a:xfrm>
          <a:prstGeom prst="rect">
            <a:avLst/>
          </a:prstGeom>
        </p:spPr>
      </p:pic>
    </p:spTree>
    <p:extLst>
      <p:ext uri="{BB962C8B-B14F-4D97-AF65-F5344CB8AC3E}">
        <p14:creationId xmlns:p14="http://schemas.microsoft.com/office/powerpoint/2010/main" val="851876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2208" y="1556792"/>
            <a:ext cx="6192690" cy="3168352"/>
          </a:xfrm>
          <a:prstGeom prst="rect">
            <a:avLst/>
          </a:prstGeom>
        </p:spPr>
      </p:pic>
    </p:spTree>
    <p:extLst>
      <p:ext uri="{BB962C8B-B14F-4D97-AF65-F5344CB8AC3E}">
        <p14:creationId xmlns:p14="http://schemas.microsoft.com/office/powerpoint/2010/main" val="1713011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2750" y="1484784"/>
            <a:ext cx="7963706" cy="3096344"/>
          </a:xfrm>
          <a:prstGeom prst="rect">
            <a:avLst/>
          </a:prstGeom>
        </p:spPr>
      </p:pic>
    </p:spTree>
    <p:extLst>
      <p:ext uri="{BB962C8B-B14F-4D97-AF65-F5344CB8AC3E}">
        <p14:creationId xmlns:p14="http://schemas.microsoft.com/office/powerpoint/2010/main" val="5415733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608" y="1196751"/>
            <a:ext cx="5688632" cy="4620513"/>
          </a:xfrm>
          <a:prstGeom prst="rect">
            <a:avLst/>
          </a:prstGeom>
        </p:spPr>
      </p:pic>
    </p:spTree>
    <p:extLst>
      <p:ext uri="{BB962C8B-B14F-4D97-AF65-F5344CB8AC3E}">
        <p14:creationId xmlns:p14="http://schemas.microsoft.com/office/powerpoint/2010/main" val="152517389"/>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都市">
  <a:themeElements>
    <a:clrScheme name="都市">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都市">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都市">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3.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251</Words>
  <Application>Microsoft Office PowerPoint</Application>
  <PresentationFormat>全屏显示(4:3)</PresentationFormat>
  <Paragraphs>36</Paragraphs>
  <Slides>16</Slides>
  <Notes>0</Notes>
  <HiddenSlides>0</HiddenSlides>
  <MMClips>0</MMClips>
  <ScaleCrop>false</ScaleCrop>
  <HeadingPairs>
    <vt:vector size="4" baseType="variant">
      <vt:variant>
        <vt:lpstr>主题</vt:lpstr>
      </vt:variant>
      <vt:variant>
        <vt:i4>3</vt:i4>
      </vt:variant>
      <vt:variant>
        <vt:lpstr>幻灯片标题</vt:lpstr>
      </vt:variant>
      <vt:variant>
        <vt:i4>16</vt:i4>
      </vt:variant>
    </vt:vector>
  </HeadingPairs>
  <TitlesOfParts>
    <vt:vector size="19" baseType="lpstr">
      <vt:lpstr>Office 主题</vt:lpstr>
      <vt:lpstr>都市</vt:lpstr>
      <vt:lpstr>1_Office 主题</vt:lpstr>
      <vt:lpstr>实验六：外观模式实验（Facade）</vt:lpstr>
      <vt:lpstr>实验内容</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外观模式实验（Facade）</dc:title>
  <dc:creator>think</dc:creator>
  <cp:lastModifiedBy>think</cp:lastModifiedBy>
  <cp:revision>2</cp:revision>
  <dcterms:created xsi:type="dcterms:W3CDTF">2017-10-22T06:23:20Z</dcterms:created>
  <dcterms:modified xsi:type="dcterms:W3CDTF">2017-10-22T14:19:24Z</dcterms:modified>
</cp:coreProperties>
</file>