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white"/>
                </a:solidFill>
              </a:rPr>
              <a:pPr/>
              <a:t>‹#›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796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0921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682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796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85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202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985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34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327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752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2334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9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2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397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977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407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393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0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391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43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487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2017/12/4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380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2017/12/4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9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755576" y="1556792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 txBox="1">
            <a:spLocks/>
          </p:cNvSpPr>
          <p:nvPr/>
        </p:nvSpPr>
        <p:spPr>
          <a:xfrm>
            <a:off x="746810" y="4149080"/>
            <a:ext cx="7353581" cy="23511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 smtClean="0">
                <a:solidFill>
                  <a:prstClr val="black"/>
                </a:solidFill>
              </a:rPr>
              <a:t>实验目的：</a:t>
            </a:r>
            <a:endParaRPr lang="en-US" altLang="zh-CN" sz="2000" b="1" dirty="0" smtClean="0">
              <a:solidFill>
                <a:prstClr val="black"/>
              </a:solidFill>
            </a:endParaRPr>
          </a:p>
          <a:p>
            <a:r>
              <a:rPr lang="en-US" altLang="zh-CN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1</a:t>
            </a:r>
            <a:r>
              <a:rPr lang="zh-CN" altLang="en-US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）初步了解和掌握装饰模式（</a:t>
            </a:r>
            <a:r>
              <a:rPr lang="en-US" altLang="zh-CN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Decorate</a:t>
            </a:r>
            <a:r>
              <a:rPr lang="zh-CN" altLang="en-US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）的类图结构，以及主要的模式角色；</a:t>
            </a:r>
            <a:endParaRPr lang="en-US" altLang="zh-CN" sz="2000" dirty="0" smtClean="0">
              <a:solidFill>
                <a:prstClr val="black"/>
              </a:solidFill>
              <a:latin typeface="华文仿宋" pitchFamily="2" charset="-122"/>
              <a:ea typeface="华文仿宋" pitchFamily="2" charset="-122"/>
            </a:endParaRPr>
          </a:p>
          <a:p>
            <a:r>
              <a:rPr lang="en-US" altLang="zh-CN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2</a:t>
            </a:r>
            <a:r>
              <a:rPr lang="zh-CN" altLang="en-US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）理解装饰模式的基本构造，并通过掌握的编程语言，完成实验要求的内容；</a:t>
            </a:r>
            <a:endParaRPr lang="en-US" altLang="zh-CN" sz="2000" dirty="0" smtClean="0">
              <a:solidFill>
                <a:prstClr val="black"/>
              </a:solidFill>
              <a:latin typeface="华文仿宋" pitchFamily="2" charset="-122"/>
              <a:ea typeface="华文仿宋" pitchFamily="2" charset="-122"/>
            </a:endParaRPr>
          </a:p>
          <a:p>
            <a:r>
              <a:rPr lang="en-US" altLang="zh-CN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3</a:t>
            </a:r>
            <a:r>
              <a:rPr lang="zh-CN" altLang="en-US" sz="2000" dirty="0" smtClean="0">
                <a:solidFill>
                  <a:prstClr val="black"/>
                </a:solidFill>
                <a:latin typeface="华文仿宋" pitchFamily="2" charset="-122"/>
                <a:ea typeface="华文仿宋" pitchFamily="2" charset="-122"/>
              </a:rPr>
              <a:t>）充分理解和掌握装饰模式如何利用对象的聚合功能，实现对象功能的动态扩展。</a:t>
            </a:r>
          </a:p>
          <a:p>
            <a:endParaRPr lang="zh-CN" altLang="en-US" sz="2000" b="1" dirty="0">
              <a:solidFill>
                <a:prstClr val="black"/>
              </a:solidFill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74948" y="1556792"/>
            <a:ext cx="8458200" cy="1470025"/>
          </a:xfrm>
        </p:spPr>
        <p:txBody>
          <a:bodyPr/>
          <a:lstStyle/>
          <a:p>
            <a:pPr algn="ctr"/>
            <a:r>
              <a:rPr lang="zh-CN" altLang="en-US" smtClean="0">
                <a:latin typeface="黑体" pitchFamily="49" charset="-122"/>
                <a:ea typeface="黑体" pitchFamily="49" charset="-122"/>
              </a:rPr>
              <a:t>实验五：装饰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模式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9925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48680"/>
            <a:ext cx="5184576" cy="59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1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5256584" cy="595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5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04" y="1124744"/>
            <a:ext cx="7957461" cy="345638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048246" y="4725144"/>
            <a:ext cx="3099818" cy="1152128"/>
            <a:chOff x="1691680" y="4581128"/>
            <a:chExt cx="5184576" cy="1224136"/>
          </a:xfrm>
        </p:grpSpPr>
        <p:sp>
          <p:nvSpPr>
            <p:cNvPr id="4" name="椭圆 3"/>
            <p:cNvSpPr/>
            <p:nvPr/>
          </p:nvSpPr>
          <p:spPr>
            <a:xfrm>
              <a:off x="1691680" y="4581128"/>
              <a:ext cx="5184576" cy="122413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084716" y="4868490"/>
              <a:ext cx="4550668" cy="4777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b="1" dirty="0" smtClean="0">
                  <a:solidFill>
                    <a:prstClr val="black"/>
                  </a:solidFill>
                </a:rPr>
                <a:t>可以创建不同</a:t>
              </a:r>
              <a:r>
                <a:rPr lang="en-US" altLang="zh-CN" b="1" dirty="0" smtClean="0">
                  <a:solidFill>
                    <a:prstClr val="black"/>
                  </a:solidFill>
                </a:rPr>
                <a:t>Tank</a:t>
              </a:r>
              <a:r>
                <a:rPr lang="zh-CN" altLang="en-US" b="1" dirty="0" smtClean="0">
                  <a:solidFill>
                    <a:prstClr val="black"/>
                  </a:solidFill>
                </a:rPr>
                <a:t>对象，</a:t>
              </a:r>
              <a:endParaRPr lang="en-US" altLang="zh-CN" b="1" dirty="0" smtClean="0">
                <a:solidFill>
                  <a:prstClr val="black"/>
                </a:solidFill>
              </a:endParaRPr>
            </a:p>
            <a:p>
              <a:r>
                <a:rPr lang="zh-CN" altLang="en-US" b="1" dirty="0" smtClean="0">
                  <a:solidFill>
                    <a:prstClr val="black"/>
                  </a:solidFill>
                </a:rPr>
                <a:t>动态添加</a:t>
              </a:r>
              <a:r>
                <a:rPr lang="en-US" altLang="zh-CN" b="1" dirty="0" smtClean="0">
                  <a:solidFill>
                    <a:prstClr val="black"/>
                  </a:solidFill>
                </a:rPr>
                <a:t>3</a:t>
              </a:r>
              <a:r>
                <a:rPr lang="zh-CN" altLang="en-US" b="1" dirty="0">
                  <a:solidFill>
                    <a:prstClr val="black"/>
                  </a:solidFill>
                </a:rPr>
                <a:t>种</a:t>
              </a:r>
              <a:r>
                <a:rPr lang="zh-CN" altLang="en-US" b="1" dirty="0" smtClean="0">
                  <a:solidFill>
                    <a:prstClr val="black"/>
                  </a:solidFill>
                </a:rPr>
                <a:t>不同功能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" name="直接箭头连接符 6"/>
          <p:cNvCxnSpPr>
            <a:stCxn id="4" idx="0"/>
          </p:cNvCxnSpPr>
          <p:nvPr/>
        </p:nvCxnSpPr>
        <p:spPr>
          <a:xfrm flipV="1">
            <a:off x="3598155" y="3501008"/>
            <a:ext cx="181757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012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419016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 dirty="0"/>
              <a:t>装饰</a:t>
            </a:r>
            <a:r>
              <a:rPr lang="zh-CN" altLang="en-US" sz="2000" b="1" dirty="0" smtClean="0"/>
              <a:t>模式</a:t>
            </a:r>
            <a:r>
              <a:rPr lang="zh-CN" altLang="en-US" sz="2000" b="1" dirty="0"/>
              <a:t>的</a:t>
            </a:r>
            <a:r>
              <a:rPr lang="zh-CN" altLang="en-US" sz="2000" b="1" dirty="0" smtClean="0"/>
              <a:t>一般化类图结构</a:t>
            </a:r>
            <a:endParaRPr lang="zh-CN" altLang="en-US" sz="20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6000"/>
                    </a14:imgEffect>
                    <a14:imgEffect>
                      <a14:brightnessContrast bright="34000" contrast="8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43000"/>
            <a:ext cx="7391400" cy="535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57200" y="431048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 dirty="0"/>
              <a:t>装饰</a:t>
            </a:r>
            <a:r>
              <a:rPr lang="zh-CN" altLang="en-US" sz="2000" b="1" dirty="0" smtClean="0"/>
              <a:t>模式</a:t>
            </a:r>
            <a:r>
              <a:rPr lang="zh-CN" altLang="en-US" sz="2000" b="1" dirty="0"/>
              <a:t>的</a:t>
            </a:r>
            <a:r>
              <a:rPr lang="zh-CN" altLang="en-US" sz="2000" b="1" dirty="0" smtClean="0"/>
              <a:t>一般化代码</a:t>
            </a:r>
            <a:endParaRPr lang="zh-CN" altLang="en-US" sz="2000" b="1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90600" y="1236293"/>
            <a:ext cx="6934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000" b="1" dirty="0" smtClean="0"/>
              <a:t>//Component </a:t>
            </a:r>
            <a:r>
              <a:rPr lang="zh-CN" altLang="en-US" sz="2000" b="1" dirty="0" smtClean="0"/>
              <a:t>类定义</a:t>
            </a:r>
            <a:endParaRPr lang="en-US" altLang="zh-CN" sz="2000" b="1" dirty="0" smtClean="0"/>
          </a:p>
          <a:p>
            <a:pPr eaLnBrk="1" hangingPunct="1"/>
            <a:endParaRPr lang="en-US" altLang="zh-CN" sz="2000" b="1" dirty="0" smtClean="0"/>
          </a:p>
          <a:p>
            <a:pPr eaLnBrk="1" hangingPunct="1"/>
            <a:r>
              <a:rPr lang="en-US" altLang="zh-CN" sz="2000" dirty="0" smtClean="0"/>
              <a:t>Abstract class </a:t>
            </a:r>
            <a:r>
              <a:rPr lang="en-US" altLang="zh-CN" sz="2000" b="1" dirty="0" smtClean="0"/>
              <a:t>Component</a:t>
            </a:r>
          </a:p>
          <a:p>
            <a:pPr eaLnBrk="1" hangingPunct="1"/>
            <a:r>
              <a:rPr lang="en-US" altLang="zh-CN" sz="2000" dirty="0" smtClean="0"/>
              <a:t>{</a:t>
            </a:r>
          </a:p>
          <a:p>
            <a:pPr eaLnBrk="1" hangingPunct="1"/>
            <a:r>
              <a:rPr lang="en-US" altLang="zh-CN" sz="2000" dirty="0" smtClean="0"/>
              <a:t>   public abstract void Operation()</a:t>
            </a:r>
            <a:endParaRPr lang="en-US" altLang="zh-CN" sz="2000" dirty="0"/>
          </a:p>
          <a:p>
            <a:pPr eaLnBrk="1" hangingPunct="1"/>
            <a:r>
              <a:rPr lang="en-US" altLang="zh-CN" sz="2000" dirty="0" smtClean="0"/>
              <a:t>}</a:t>
            </a:r>
            <a:endParaRPr lang="zh-CN" altLang="en-US" sz="20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90600" y="3505200"/>
            <a:ext cx="6934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000" b="1" dirty="0" smtClean="0"/>
              <a:t>//</a:t>
            </a:r>
            <a:r>
              <a:rPr lang="en-US" altLang="zh-CN" sz="2000" b="1" dirty="0" err="1" smtClean="0"/>
              <a:t>ConcreteComponent</a:t>
            </a:r>
            <a:r>
              <a:rPr lang="en-US" altLang="zh-CN" sz="2000" b="1" dirty="0" smtClean="0"/>
              <a:t> </a:t>
            </a:r>
            <a:r>
              <a:rPr lang="zh-CN" altLang="en-US" sz="2000" b="1" dirty="0" smtClean="0"/>
              <a:t>类定义</a:t>
            </a:r>
            <a:endParaRPr lang="en-US" altLang="zh-CN" sz="2000" b="1" dirty="0" smtClean="0"/>
          </a:p>
          <a:p>
            <a:pPr eaLnBrk="1" hangingPunct="1"/>
            <a:endParaRPr lang="en-US" altLang="zh-CN" sz="2000" b="1" dirty="0" smtClean="0"/>
          </a:p>
          <a:p>
            <a:pPr eaLnBrk="1" hangingPunct="1"/>
            <a:r>
              <a:rPr lang="en-US" altLang="zh-CN" sz="2000" dirty="0"/>
              <a:t>c</a:t>
            </a:r>
            <a:r>
              <a:rPr lang="en-US" altLang="zh-CN" sz="2000" dirty="0" smtClean="0"/>
              <a:t>lass </a:t>
            </a:r>
            <a:r>
              <a:rPr lang="en-US" altLang="zh-CN" sz="2000" b="1" dirty="0" err="1" smtClean="0"/>
              <a:t>ConcreteComponent</a:t>
            </a:r>
            <a:r>
              <a:rPr lang="en-US" altLang="zh-CN" sz="2000" dirty="0" smtClean="0"/>
              <a:t> : Component</a:t>
            </a:r>
          </a:p>
          <a:p>
            <a:pPr eaLnBrk="1" hangingPunct="1"/>
            <a:r>
              <a:rPr lang="en-US" altLang="zh-CN" sz="2000" dirty="0" smtClean="0"/>
              <a:t>{</a:t>
            </a:r>
          </a:p>
          <a:p>
            <a:pPr eaLnBrk="1" hangingPunct="1"/>
            <a:r>
              <a:rPr lang="en-US" altLang="zh-CN" sz="2000" dirty="0" smtClean="0"/>
              <a:t>   public override void Operation()</a:t>
            </a:r>
          </a:p>
          <a:p>
            <a:pPr eaLnBrk="1" hangingPunct="1"/>
            <a:r>
              <a:rPr lang="en-US" altLang="zh-CN" sz="2000" dirty="0"/>
              <a:t> </a:t>
            </a:r>
            <a:r>
              <a:rPr lang="en-US" altLang="zh-CN" sz="2000" dirty="0" smtClean="0"/>
              <a:t>  {</a:t>
            </a:r>
          </a:p>
          <a:p>
            <a:pPr eaLnBrk="1" hangingPunct="1"/>
            <a:r>
              <a:rPr lang="en-US" altLang="zh-CN" sz="2000" dirty="0"/>
              <a:t> </a:t>
            </a:r>
            <a:r>
              <a:rPr lang="en-US" altLang="zh-CN" sz="2000" dirty="0" smtClean="0"/>
              <a:t>    </a:t>
            </a:r>
            <a:r>
              <a:rPr lang="en-US" altLang="zh-CN" sz="2000" dirty="0" err="1" smtClean="0"/>
              <a:t>Console.WriteLine</a:t>
            </a:r>
            <a:r>
              <a:rPr lang="en-US" altLang="zh-CN" sz="2000" dirty="0" smtClean="0"/>
              <a:t>(“&lt;&lt;&lt;</a:t>
            </a:r>
            <a:r>
              <a:rPr lang="zh-CN" altLang="en-US" sz="2000" dirty="0" smtClean="0"/>
              <a:t>具体</a:t>
            </a:r>
            <a:r>
              <a:rPr lang="zh-CN" altLang="en-US" sz="2000" dirty="0" smtClean="0"/>
              <a:t>对象</a:t>
            </a:r>
            <a:r>
              <a:rPr lang="zh-CN" altLang="en-US" sz="2000" dirty="0" smtClean="0"/>
              <a:t>操作</a:t>
            </a:r>
            <a:r>
              <a:rPr lang="en-US" altLang="zh-CN" sz="2000" dirty="0" smtClean="0"/>
              <a:t>&gt;&gt;&gt;”);</a:t>
            </a:r>
            <a:endParaRPr lang="en-US" altLang="zh-CN" sz="2000" dirty="0" smtClean="0"/>
          </a:p>
          <a:p>
            <a:pPr eaLnBrk="1" hangingPunct="1"/>
            <a:r>
              <a:rPr lang="en-US" altLang="zh-CN" sz="2000" dirty="0"/>
              <a:t> </a:t>
            </a:r>
            <a:r>
              <a:rPr lang="en-US" altLang="zh-CN" sz="2000" dirty="0" smtClean="0"/>
              <a:t>  }</a:t>
            </a:r>
            <a:endParaRPr lang="en-US" altLang="zh-CN" sz="2000" dirty="0"/>
          </a:p>
          <a:p>
            <a:pPr eaLnBrk="1" hangingPunct="1"/>
            <a:r>
              <a:rPr lang="en-US" altLang="zh-CN" sz="2000" dirty="0" smtClean="0"/>
              <a:t>}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893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54242" y="533400"/>
            <a:ext cx="69342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000" b="1" dirty="0" smtClean="0"/>
              <a:t>//Decorator</a:t>
            </a:r>
            <a:r>
              <a:rPr lang="zh-CN" altLang="en-US" sz="2000" b="1" dirty="0" smtClean="0"/>
              <a:t>类的定义</a:t>
            </a:r>
            <a:endParaRPr lang="en-US" altLang="zh-CN" sz="2000" b="1" dirty="0" smtClean="0"/>
          </a:p>
          <a:p>
            <a:pPr eaLnBrk="1" hangingPunct="1"/>
            <a:endParaRPr lang="en-US" altLang="zh-CN" sz="2000" b="1" dirty="0"/>
          </a:p>
          <a:p>
            <a:pPr eaLnBrk="1" hangingPunct="1"/>
            <a:r>
              <a:rPr lang="en-US" altLang="zh-CN" sz="2000" dirty="0" smtClean="0"/>
              <a:t>abstract class </a:t>
            </a:r>
            <a:r>
              <a:rPr lang="en-US" altLang="zh-CN" sz="2000" b="1" dirty="0" smtClean="0"/>
              <a:t>Decorator</a:t>
            </a:r>
            <a:r>
              <a:rPr lang="en-US" altLang="zh-CN" sz="2000" dirty="0" smtClean="0"/>
              <a:t> : Component</a:t>
            </a:r>
          </a:p>
          <a:p>
            <a:pPr eaLnBrk="1" hangingPunct="1"/>
            <a:r>
              <a:rPr lang="en-US" altLang="zh-CN" sz="2000" dirty="0" smtClean="0"/>
              <a:t>    {</a:t>
            </a:r>
          </a:p>
          <a:p>
            <a:pPr eaLnBrk="1" hangingPunct="1"/>
            <a:r>
              <a:rPr lang="en-US" altLang="zh-CN" sz="2000" dirty="0" smtClean="0"/>
              <a:t>        protected Component </a:t>
            </a:r>
            <a:r>
              <a:rPr lang="en-US" altLang="zh-CN" sz="2000" dirty="0" err="1" smtClean="0"/>
              <a:t>component</a:t>
            </a:r>
            <a:r>
              <a:rPr lang="en-US" altLang="zh-CN" sz="2000" dirty="0" smtClean="0"/>
              <a:t>;</a:t>
            </a:r>
          </a:p>
          <a:p>
            <a:pPr eaLnBrk="1" hangingPunct="1"/>
            <a:endParaRPr lang="en-US" altLang="zh-CN" sz="2000" dirty="0" smtClean="0"/>
          </a:p>
          <a:p>
            <a:pPr eaLnBrk="1" hangingPunct="1"/>
            <a:r>
              <a:rPr lang="en-US" altLang="zh-CN" sz="2000" dirty="0" smtClean="0"/>
              <a:t>        public void </a:t>
            </a:r>
            <a:r>
              <a:rPr lang="en-US" altLang="zh-CN" sz="2000" dirty="0" err="1" smtClean="0"/>
              <a:t>SetComponent</a:t>
            </a:r>
            <a:r>
              <a:rPr lang="en-US" altLang="zh-CN" sz="2000" dirty="0" smtClean="0"/>
              <a:t>(Component component)</a:t>
            </a:r>
          </a:p>
          <a:p>
            <a:pPr eaLnBrk="1" hangingPunct="1"/>
            <a:r>
              <a:rPr lang="en-US" altLang="zh-CN" sz="2000" dirty="0" smtClean="0"/>
              <a:t>        {</a:t>
            </a:r>
          </a:p>
          <a:p>
            <a:pPr eaLnBrk="1" hangingPunct="1"/>
            <a:r>
              <a:rPr lang="en-US" altLang="zh-CN" sz="2000" dirty="0" smtClean="0"/>
              <a:t>            </a:t>
            </a:r>
            <a:r>
              <a:rPr lang="en-US" altLang="zh-CN" sz="2000" dirty="0" err="1" smtClean="0"/>
              <a:t>this.component</a:t>
            </a:r>
            <a:r>
              <a:rPr lang="en-US" altLang="zh-CN" sz="2000" dirty="0" smtClean="0"/>
              <a:t> = component;</a:t>
            </a:r>
          </a:p>
          <a:p>
            <a:pPr eaLnBrk="1" hangingPunct="1"/>
            <a:r>
              <a:rPr lang="en-US" altLang="zh-CN" sz="2000" dirty="0" smtClean="0"/>
              <a:t>        }</a:t>
            </a:r>
          </a:p>
          <a:p>
            <a:pPr eaLnBrk="1" hangingPunct="1"/>
            <a:endParaRPr lang="en-US" altLang="zh-CN" sz="2000" dirty="0" smtClean="0"/>
          </a:p>
          <a:p>
            <a:pPr eaLnBrk="1" hangingPunct="1"/>
            <a:r>
              <a:rPr lang="en-US" altLang="zh-CN" sz="2000" dirty="0" smtClean="0"/>
              <a:t>        public override void Operation()</a:t>
            </a:r>
          </a:p>
          <a:p>
            <a:pPr eaLnBrk="1" hangingPunct="1"/>
            <a:r>
              <a:rPr lang="en-US" altLang="zh-CN" sz="2000" dirty="0" smtClean="0"/>
              <a:t>        {</a:t>
            </a:r>
          </a:p>
          <a:p>
            <a:pPr eaLnBrk="1" hangingPunct="1"/>
            <a:r>
              <a:rPr lang="en-US" altLang="zh-CN" sz="2000" dirty="0" smtClean="0"/>
              <a:t>            if (component != null)</a:t>
            </a:r>
          </a:p>
          <a:p>
            <a:pPr eaLnBrk="1" hangingPunct="1"/>
            <a:r>
              <a:rPr lang="en-US" altLang="zh-CN" sz="2000" dirty="0" smtClean="0"/>
              <a:t>            {</a:t>
            </a:r>
          </a:p>
          <a:p>
            <a:pPr eaLnBrk="1" hangingPunct="1"/>
            <a:r>
              <a:rPr lang="en-US" altLang="zh-CN" sz="2000" dirty="0" smtClean="0"/>
              <a:t>                </a:t>
            </a:r>
            <a:r>
              <a:rPr lang="en-US" altLang="zh-CN" sz="2000" dirty="0" err="1" smtClean="0"/>
              <a:t>component.Operation</a:t>
            </a:r>
            <a:r>
              <a:rPr lang="en-US" altLang="zh-CN" sz="2000" dirty="0" smtClean="0"/>
              <a:t>();</a:t>
            </a:r>
          </a:p>
          <a:p>
            <a:pPr eaLnBrk="1" hangingPunct="1"/>
            <a:r>
              <a:rPr lang="en-US" altLang="zh-CN" sz="2000" dirty="0" smtClean="0"/>
              <a:t>            }</a:t>
            </a:r>
          </a:p>
          <a:p>
            <a:pPr eaLnBrk="1" hangingPunct="1"/>
            <a:r>
              <a:rPr lang="en-US" altLang="zh-CN" sz="2000" dirty="0" smtClean="0"/>
              <a:t>        }</a:t>
            </a:r>
          </a:p>
          <a:p>
            <a:pPr eaLnBrk="1" hangingPunct="1"/>
            <a:r>
              <a:rPr lang="en-US" altLang="zh-CN" sz="2000" dirty="0" smtClean="0"/>
              <a:t>    }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04038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14400" y="1219200"/>
            <a:ext cx="7315200" cy="440120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 smtClean="0"/>
              <a:t>// </a:t>
            </a:r>
            <a:r>
              <a:rPr lang="en-US" altLang="zh-CN" sz="2000" b="1" dirty="0" err="1" smtClean="0"/>
              <a:t>ConcreteDecoratorA</a:t>
            </a:r>
            <a:r>
              <a:rPr lang="en-US" altLang="zh-CN" sz="2000" b="1" dirty="0" smtClean="0"/>
              <a:t> </a:t>
            </a:r>
            <a:r>
              <a:rPr lang="zh-CN" altLang="en-US" sz="2000" b="1" dirty="0" smtClean="0"/>
              <a:t>的定义</a:t>
            </a:r>
            <a:endParaRPr lang="en-US" altLang="zh-CN" sz="2000" b="1" dirty="0" smtClean="0"/>
          </a:p>
          <a:p>
            <a:endParaRPr lang="en-US" altLang="zh-CN" sz="2000" b="1" dirty="0" smtClean="0"/>
          </a:p>
          <a:p>
            <a:r>
              <a:rPr lang="en-US" altLang="zh-CN" sz="2000" dirty="0" smtClean="0"/>
              <a:t>class </a:t>
            </a:r>
            <a:r>
              <a:rPr lang="en-US" altLang="zh-CN" sz="2000" b="1" dirty="0" err="1"/>
              <a:t>ConcreteDecoratorA</a:t>
            </a:r>
            <a:r>
              <a:rPr lang="en-US" altLang="zh-CN" sz="2000" dirty="0"/>
              <a:t> : Decorator</a:t>
            </a:r>
          </a:p>
          <a:p>
            <a:r>
              <a:rPr lang="en-US" altLang="zh-CN" sz="2000" dirty="0"/>
              <a:t>    {</a:t>
            </a:r>
          </a:p>
          <a:p>
            <a:r>
              <a:rPr lang="en-US" altLang="zh-CN" sz="2000" dirty="0"/>
              <a:t>        private string </a:t>
            </a:r>
            <a:r>
              <a:rPr lang="en-US" altLang="zh-CN" sz="2000" dirty="0" err="1"/>
              <a:t>addedState</a:t>
            </a:r>
            <a:r>
              <a:rPr lang="en-US" altLang="zh-CN" sz="2000" dirty="0"/>
              <a:t>;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   public override void Operation()</a:t>
            </a:r>
          </a:p>
          <a:p>
            <a:r>
              <a:rPr lang="en-US" altLang="zh-CN" sz="2000" dirty="0"/>
              <a:t>        </a:t>
            </a:r>
            <a:r>
              <a:rPr lang="en-US" altLang="zh-CN" sz="2000" dirty="0" smtClean="0"/>
              <a:t>{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</a:t>
            </a:r>
            <a:r>
              <a:rPr lang="en-US" altLang="zh-CN" sz="2000" dirty="0" err="1"/>
              <a:t>Console.WriteLine</a:t>
            </a:r>
            <a:r>
              <a:rPr lang="en-US" altLang="zh-CN" sz="2000" dirty="0" smtClean="0"/>
              <a:t>(“</a:t>
            </a:r>
            <a:r>
              <a:rPr lang="zh-CN" altLang="en-US" sz="2000" dirty="0" smtClean="0"/>
              <a:t>具体</a:t>
            </a:r>
            <a:r>
              <a:rPr lang="zh-CN" altLang="en-US" sz="2000" dirty="0"/>
              <a:t>装饰对象</a:t>
            </a:r>
            <a:r>
              <a:rPr lang="en-US" altLang="zh-CN" sz="2000" dirty="0"/>
              <a:t>A</a:t>
            </a:r>
            <a:r>
              <a:rPr lang="zh-CN" altLang="en-US" sz="2000" dirty="0"/>
              <a:t>的</a:t>
            </a:r>
            <a:r>
              <a:rPr lang="zh-CN" altLang="en-US" sz="2000" dirty="0" smtClean="0"/>
              <a:t>操作</a:t>
            </a:r>
            <a:r>
              <a:rPr lang="zh-CN" altLang="en-US" sz="2000" dirty="0"/>
              <a:t>：</a:t>
            </a:r>
            <a:r>
              <a:rPr lang="en-US" altLang="zh-CN" sz="2000" dirty="0" smtClean="0"/>
              <a:t>");</a:t>
            </a:r>
            <a:endParaRPr lang="en-US" altLang="zh-CN" sz="2000" dirty="0"/>
          </a:p>
          <a:p>
            <a:r>
              <a:rPr lang="en-US" altLang="zh-CN" sz="2000" dirty="0" smtClean="0"/>
              <a:t>            </a:t>
            </a:r>
            <a:r>
              <a:rPr lang="en-US" altLang="zh-CN" sz="2000" dirty="0" err="1" smtClean="0"/>
              <a:t>addedState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= "New State</a:t>
            </a:r>
            <a:r>
              <a:rPr lang="en-US" altLang="zh-CN" sz="2000" dirty="0" smtClean="0"/>
              <a:t>";</a:t>
            </a:r>
          </a:p>
          <a:p>
            <a:r>
              <a:rPr lang="en-US" altLang="zh-CN" sz="2000" dirty="0" smtClean="0"/>
              <a:t>            </a:t>
            </a:r>
            <a:r>
              <a:rPr lang="en-US" altLang="zh-CN" sz="2000" dirty="0" err="1" smtClean="0"/>
              <a:t>Console.WriteLine</a:t>
            </a:r>
            <a:r>
              <a:rPr lang="en-US" altLang="zh-CN" sz="2000" dirty="0" smtClean="0"/>
              <a:t>(“</a:t>
            </a:r>
            <a:r>
              <a:rPr lang="zh-CN" altLang="en-US" sz="2000" dirty="0" smtClean="0"/>
              <a:t>新的状态：</a:t>
            </a:r>
            <a:r>
              <a:rPr lang="en-US" altLang="zh-CN" sz="2000" dirty="0" smtClean="0"/>
              <a:t>“ + </a:t>
            </a:r>
            <a:r>
              <a:rPr lang="en-US" altLang="zh-CN" sz="2000" dirty="0" err="1" smtClean="0"/>
              <a:t>addedState</a:t>
            </a:r>
            <a:r>
              <a:rPr lang="en-US" altLang="zh-CN" sz="2000" dirty="0" smtClean="0"/>
              <a:t>);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</a:t>
            </a:r>
            <a:r>
              <a:rPr lang="en-US" altLang="zh-CN" sz="2000" dirty="0" err="1"/>
              <a:t>base.Operation</a:t>
            </a:r>
            <a:r>
              <a:rPr lang="en-US" altLang="zh-CN" sz="2000" dirty="0" smtClean="0"/>
              <a:t>();</a:t>
            </a:r>
            <a:endParaRPr lang="en-US" altLang="zh-CN" sz="2000" dirty="0"/>
          </a:p>
          <a:p>
            <a:r>
              <a:rPr lang="en-US" altLang="zh-CN" sz="2000" dirty="0" smtClean="0"/>
              <a:t>         }</a:t>
            </a:r>
            <a:endParaRPr lang="en-US" altLang="zh-CN" sz="2000" dirty="0"/>
          </a:p>
          <a:p>
            <a:r>
              <a:rPr lang="en-US" altLang="zh-CN" sz="2000" dirty="0"/>
              <a:t>    }</a:t>
            </a:r>
            <a:endParaRPr lang="zh-CN" altLang="en-US" sz="2000" dirty="0"/>
          </a:p>
        </p:txBody>
      </p:sp>
      <p:grpSp>
        <p:nvGrpSpPr>
          <p:cNvPr id="7" name="组合 6"/>
          <p:cNvGrpSpPr/>
          <p:nvPr/>
        </p:nvGrpSpPr>
        <p:grpSpPr>
          <a:xfrm>
            <a:off x="5963652" y="609600"/>
            <a:ext cx="2435445" cy="1143000"/>
            <a:chOff x="5963652" y="609600"/>
            <a:chExt cx="2435445" cy="1143000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5963652" y="915837"/>
              <a:ext cx="2435445" cy="327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 dirty="0" smtClean="0"/>
                <a:t>-</a:t>
              </a:r>
              <a:r>
                <a:rPr lang="en-US" altLang="zh-CN" sz="1600" dirty="0" err="1" smtClean="0"/>
                <a:t>addedState</a:t>
              </a:r>
              <a:r>
                <a:rPr lang="en-US" altLang="zh-CN" sz="1600" dirty="0" smtClean="0"/>
                <a:t> (String)</a:t>
              </a:r>
              <a:endParaRPr lang="en-US" altLang="zh-CN" sz="1600" dirty="0"/>
            </a:p>
          </p:txBody>
        </p:sp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5963652" y="1243641"/>
              <a:ext cx="2435445" cy="50895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 dirty="0" smtClean="0"/>
                <a:t>+Operation()</a:t>
              </a:r>
              <a:endParaRPr lang="en-US" altLang="zh-CN" sz="1600" dirty="0"/>
            </a:p>
          </p:txBody>
        </p:sp>
        <p:sp>
          <p:nvSpPr>
            <p:cNvPr id="6" name="Rectangle 25"/>
            <p:cNvSpPr>
              <a:spLocks noChangeArrowheads="1"/>
            </p:cNvSpPr>
            <p:nvPr/>
          </p:nvSpPr>
          <p:spPr bwMode="auto">
            <a:xfrm>
              <a:off x="5963652" y="609600"/>
              <a:ext cx="2435445" cy="32780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 dirty="0" err="1" smtClean="0"/>
                <a:t>ConcreteDecoratorA</a:t>
              </a:r>
              <a:endParaRPr lang="en-US" altLang="zh-CN" dirty="0"/>
            </a:p>
          </p:txBody>
        </p:sp>
      </p:grpSp>
    </p:spTree>
    <p:extLst>
      <p:ext uri="{BB962C8B-B14F-4D97-AF65-F5344CB8AC3E}">
        <p14:creationId xmlns:p14="http://schemas.microsoft.com/office/powerpoint/2010/main" val="4002398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10388" y="838200"/>
            <a:ext cx="7395411" cy="532453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 smtClean="0"/>
              <a:t>// </a:t>
            </a:r>
            <a:r>
              <a:rPr lang="en-US" altLang="zh-CN" sz="2000" b="1" dirty="0" err="1" smtClean="0"/>
              <a:t>ConcreteDecoratorB</a:t>
            </a:r>
            <a:r>
              <a:rPr lang="en-US" altLang="zh-CN" sz="2000" b="1" dirty="0" smtClean="0"/>
              <a:t> </a:t>
            </a:r>
            <a:r>
              <a:rPr lang="zh-CN" altLang="en-US" sz="2000" b="1" dirty="0" smtClean="0"/>
              <a:t>的定义</a:t>
            </a:r>
            <a:endParaRPr lang="en-US" altLang="zh-CN" sz="2000" b="1" dirty="0" smtClean="0"/>
          </a:p>
          <a:p>
            <a:endParaRPr lang="en-US" altLang="zh-CN" sz="2000" b="1" dirty="0"/>
          </a:p>
          <a:p>
            <a:r>
              <a:rPr lang="en-US" altLang="zh-CN" sz="2000" dirty="0" smtClean="0"/>
              <a:t>class </a:t>
            </a:r>
            <a:r>
              <a:rPr lang="en-US" altLang="zh-CN" sz="2000" b="1" dirty="0" err="1" smtClean="0"/>
              <a:t>ConcreteDecoratorB</a:t>
            </a:r>
            <a:r>
              <a:rPr lang="en-US" altLang="zh-CN" sz="2000" dirty="0" smtClean="0"/>
              <a:t> : Decorator</a:t>
            </a:r>
          </a:p>
          <a:p>
            <a:r>
              <a:rPr lang="en-US" altLang="zh-CN" sz="2000" dirty="0" smtClean="0"/>
              <a:t>    {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        public override void Operation()</a:t>
            </a:r>
          </a:p>
          <a:p>
            <a:r>
              <a:rPr lang="en-US" altLang="zh-CN" sz="2000" dirty="0" smtClean="0"/>
              <a:t>        {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</a:t>
            </a:r>
            <a:r>
              <a:rPr lang="en-US" altLang="zh-CN" sz="2000" dirty="0" err="1" smtClean="0"/>
              <a:t>Console.WriteLine</a:t>
            </a:r>
            <a:r>
              <a:rPr lang="en-US" altLang="zh-CN" sz="2000" dirty="0" smtClean="0"/>
              <a:t>(“</a:t>
            </a:r>
            <a:r>
              <a:rPr lang="zh-CN" altLang="en-US" sz="2000" dirty="0" smtClean="0"/>
              <a:t>具体</a:t>
            </a:r>
            <a:r>
              <a:rPr lang="zh-CN" altLang="en-US" sz="2000" dirty="0"/>
              <a:t>装饰对象</a:t>
            </a:r>
            <a:r>
              <a:rPr lang="en-US" altLang="zh-CN" sz="2000" dirty="0"/>
              <a:t>B</a:t>
            </a:r>
            <a:r>
              <a:rPr lang="zh-CN" altLang="en-US" sz="2000" dirty="0"/>
              <a:t>的</a:t>
            </a:r>
            <a:r>
              <a:rPr lang="zh-CN" altLang="en-US" sz="2000" dirty="0" smtClean="0"/>
              <a:t>操作：</a:t>
            </a:r>
            <a:r>
              <a:rPr lang="en-US" altLang="zh-CN" sz="2000" dirty="0" smtClean="0"/>
              <a:t>");</a:t>
            </a:r>
          </a:p>
          <a:p>
            <a:r>
              <a:rPr lang="en-US" altLang="zh-CN" sz="2000" dirty="0" smtClean="0"/>
              <a:t>            </a:t>
            </a:r>
            <a:r>
              <a:rPr lang="en-US" altLang="zh-CN" sz="2000" dirty="0" err="1" smtClean="0"/>
              <a:t>AddedBehavior</a:t>
            </a:r>
            <a:r>
              <a:rPr lang="en-US" altLang="zh-CN" sz="2000" dirty="0" smtClean="0"/>
              <a:t>();</a:t>
            </a:r>
          </a:p>
          <a:p>
            <a:r>
              <a:rPr lang="en-US" altLang="zh-CN" sz="2000" dirty="0" smtClean="0"/>
              <a:t>            </a:t>
            </a:r>
            <a:r>
              <a:rPr lang="en-US" altLang="zh-CN" sz="2000" dirty="0" err="1" smtClean="0"/>
              <a:t>base.Operation</a:t>
            </a:r>
            <a:r>
              <a:rPr lang="en-US" altLang="zh-CN" sz="2000" dirty="0" smtClean="0"/>
              <a:t>();</a:t>
            </a:r>
            <a:endParaRPr lang="en-US" altLang="zh-CN" sz="2000" dirty="0" smtClean="0"/>
          </a:p>
          <a:p>
            <a:r>
              <a:rPr lang="en-US" altLang="zh-CN" sz="2000" dirty="0" smtClean="0"/>
              <a:t>         }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        private void </a:t>
            </a:r>
            <a:r>
              <a:rPr lang="en-US" altLang="zh-CN" sz="2000" dirty="0" err="1" smtClean="0"/>
              <a:t>AddedBehavior</a:t>
            </a:r>
            <a:r>
              <a:rPr lang="en-US" altLang="zh-CN" sz="2000" dirty="0" smtClean="0"/>
              <a:t>()</a:t>
            </a:r>
          </a:p>
          <a:p>
            <a:r>
              <a:rPr lang="en-US" altLang="zh-CN" sz="2000" dirty="0" smtClean="0"/>
              <a:t>        {</a:t>
            </a:r>
          </a:p>
          <a:p>
            <a:r>
              <a:rPr lang="en-US" altLang="zh-CN" sz="2000" dirty="0" smtClean="0"/>
              <a:t>           </a:t>
            </a:r>
            <a:r>
              <a:rPr lang="en-US" altLang="zh-CN" sz="2000" dirty="0" err="1" smtClean="0"/>
              <a:t>Console.WriteLine</a:t>
            </a:r>
            <a:r>
              <a:rPr lang="en-US" altLang="zh-CN" sz="2000" dirty="0" smtClean="0"/>
              <a:t>(“</a:t>
            </a:r>
            <a:r>
              <a:rPr lang="zh-CN" altLang="en-US" sz="2000" dirty="0" smtClean="0"/>
              <a:t>增加额外操作行为</a:t>
            </a:r>
            <a:r>
              <a:rPr lang="en-US" altLang="zh-CN" sz="2000" dirty="0" smtClean="0"/>
              <a:t>…");</a:t>
            </a:r>
          </a:p>
          <a:p>
            <a:r>
              <a:rPr lang="en-US" altLang="zh-CN" sz="2000" dirty="0" smtClean="0"/>
              <a:t>        }</a:t>
            </a:r>
          </a:p>
          <a:p>
            <a:r>
              <a:rPr lang="en-US" altLang="zh-CN" sz="2000" dirty="0" smtClean="0"/>
              <a:t>    }</a:t>
            </a:r>
            <a:endParaRPr lang="zh-CN" altLang="en-US" sz="2000" dirty="0"/>
          </a:p>
        </p:txBody>
      </p:sp>
      <p:grpSp>
        <p:nvGrpSpPr>
          <p:cNvPr id="3" name="组合 2"/>
          <p:cNvGrpSpPr/>
          <p:nvPr/>
        </p:nvGrpSpPr>
        <p:grpSpPr>
          <a:xfrm>
            <a:off x="5963652" y="609600"/>
            <a:ext cx="2435445" cy="1371600"/>
            <a:chOff x="4764505" y="2610853"/>
            <a:chExt cx="3086100" cy="1275347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764505" y="2895600"/>
              <a:ext cx="3086100" cy="304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altLang="zh-CN" dirty="0"/>
            </a:p>
          </p:txBody>
        </p:sp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4764505" y="3200400"/>
              <a:ext cx="30861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 dirty="0" smtClean="0"/>
                <a:t>+Operation()</a:t>
              </a:r>
              <a:endParaRPr lang="en-US" altLang="zh-CN" sz="1600" dirty="0"/>
            </a:p>
            <a:p>
              <a:r>
                <a:rPr lang="en-US" altLang="zh-CN" sz="1600" dirty="0" smtClean="0"/>
                <a:t>-</a:t>
              </a:r>
              <a:r>
                <a:rPr lang="en-US" altLang="zh-CN" sz="1600" dirty="0" err="1" smtClean="0"/>
                <a:t>AddedBehaviorRun</a:t>
              </a:r>
              <a:r>
                <a:rPr lang="en-US" altLang="zh-CN" sz="1600" dirty="0"/>
                <a:t>()</a:t>
              </a:r>
            </a:p>
          </p:txBody>
        </p:sp>
        <p:sp>
          <p:nvSpPr>
            <p:cNvPr id="6" name="Rectangle 25"/>
            <p:cNvSpPr>
              <a:spLocks noChangeArrowheads="1"/>
            </p:cNvSpPr>
            <p:nvPr/>
          </p:nvSpPr>
          <p:spPr bwMode="auto">
            <a:xfrm>
              <a:off x="4764505" y="2610853"/>
              <a:ext cx="3086100" cy="304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 dirty="0" err="1" smtClean="0"/>
                <a:t>ConcreteDecoratorB</a:t>
              </a:r>
              <a:endParaRPr lang="en-US" altLang="zh-CN" dirty="0"/>
            </a:p>
          </p:txBody>
        </p:sp>
      </p:grpSp>
    </p:spTree>
    <p:extLst>
      <p:ext uri="{BB962C8B-B14F-4D97-AF65-F5344CB8AC3E}">
        <p14:creationId xmlns:p14="http://schemas.microsoft.com/office/powerpoint/2010/main" val="640936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2000" y="1066800"/>
            <a:ext cx="8001000" cy="470898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 smtClean="0"/>
              <a:t>//</a:t>
            </a:r>
            <a:r>
              <a:rPr lang="zh-CN" altLang="en-US" sz="2000" b="1" dirty="0" smtClean="0"/>
              <a:t>客户端调用</a:t>
            </a:r>
            <a:endParaRPr lang="en-US" altLang="zh-CN" sz="2000" b="1" dirty="0" smtClean="0"/>
          </a:p>
          <a:p>
            <a:endParaRPr lang="en-US" altLang="zh-CN" sz="2000" b="1" dirty="0"/>
          </a:p>
          <a:p>
            <a:r>
              <a:rPr lang="en-US" altLang="zh-CN" sz="2000" dirty="0" smtClean="0"/>
              <a:t>static </a:t>
            </a:r>
            <a:r>
              <a:rPr lang="en-US" altLang="zh-CN" sz="2000" dirty="0"/>
              <a:t>void Main(string[] </a:t>
            </a:r>
            <a:r>
              <a:rPr lang="en-US" altLang="zh-CN" sz="2000" dirty="0" err="1"/>
              <a:t>args</a:t>
            </a:r>
            <a:r>
              <a:rPr lang="en-US" altLang="zh-CN" sz="2000" dirty="0"/>
              <a:t>)</a:t>
            </a:r>
          </a:p>
          <a:p>
            <a:r>
              <a:rPr lang="en-US" altLang="zh-CN" sz="2000" dirty="0"/>
              <a:t>        {</a:t>
            </a:r>
          </a:p>
          <a:p>
            <a:r>
              <a:rPr lang="en-US" altLang="zh-CN" sz="2000" dirty="0"/>
              <a:t>            </a:t>
            </a:r>
            <a:r>
              <a:rPr lang="en-US" altLang="zh-CN" sz="2000" dirty="0" err="1"/>
              <a:t>ConcreteComponent</a:t>
            </a:r>
            <a:r>
              <a:rPr lang="en-US" altLang="zh-CN" sz="2000" dirty="0"/>
              <a:t> c = new </a:t>
            </a:r>
            <a:r>
              <a:rPr lang="en-US" altLang="zh-CN" sz="2000" dirty="0" err="1"/>
              <a:t>ConcreteComponent</a:t>
            </a:r>
            <a:r>
              <a:rPr lang="en-US" altLang="zh-CN" sz="2000" dirty="0"/>
              <a:t>();</a:t>
            </a:r>
          </a:p>
          <a:p>
            <a:r>
              <a:rPr lang="en-US" altLang="zh-CN" sz="2000" dirty="0"/>
              <a:t>            </a:t>
            </a:r>
            <a:r>
              <a:rPr lang="en-US" altLang="zh-CN" sz="2000" dirty="0" err="1"/>
              <a:t>ConcreteDecoratorA</a:t>
            </a:r>
            <a:r>
              <a:rPr lang="en-US" altLang="zh-CN" sz="2000" dirty="0"/>
              <a:t> d1 = new </a:t>
            </a:r>
            <a:r>
              <a:rPr lang="en-US" altLang="zh-CN" sz="2000" dirty="0" err="1"/>
              <a:t>ConcreteDecoratorA</a:t>
            </a:r>
            <a:r>
              <a:rPr lang="en-US" altLang="zh-CN" sz="2000" dirty="0"/>
              <a:t>();</a:t>
            </a:r>
          </a:p>
          <a:p>
            <a:r>
              <a:rPr lang="en-US" altLang="zh-CN" sz="2000" dirty="0"/>
              <a:t>            </a:t>
            </a:r>
            <a:r>
              <a:rPr lang="en-US" altLang="zh-CN" sz="2000" dirty="0" err="1"/>
              <a:t>ConcreteDecoratorB</a:t>
            </a:r>
            <a:r>
              <a:rPr lang="en-US" altLang="zh-CN" sz="2000" dirty="0"/>
              <a:t> d2 = new </a:t>
            </a:r>
            <a:r>
              <a:rPr lang="en-US" altLang="zh-CN" sz="2000" dirty="0" err="1"/>
              <a:t>ConcreteDecoratorB</a:t>
            </a:r>
            <a:r>
              <a:rPr lang="en-US" altLang="zh-CN" sz="2000" dirty="0"/>
              <a:t>();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       d1.SetComponent(c);</a:t>
            </a:r>
          </a:p>
          <a:p>
            <a:r>
              <a:rPr lang="en-US" altLang="zh-CN" sz="2000" dirty="0"/>
              <a:t>            d2.SetComponent(d1);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       d2.Operation();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       </a:t>
            </a:r>
            <a:r>
              <a:rPr lang="en-US" altLang="zh-CN" sz="2000" dirty="0" err="1"/>
              <a:t>Console.Read</a:t>
            </a:r>
            <a:r>
              <a:rPr lang="en-US" altLang="zh-CN" sz="2000" dirty="0"/>
              <a:t>();</a:t>
            </a:r>
          </a:p>
          <a:p>
            <a:r>
              <a:rPr lang="en-US" altLang="zh-CN" sz="2000" dirty="0"/>
              <a:t>        }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6721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9158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，实验场景的设计如下：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假设有三种型号的坦克型号（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T50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、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T75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、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T90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）每种坦克均可以进行三种不同的功能扩展：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）红外线夜视功能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A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；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2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）水陆两栖功能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B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；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3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）卫星定位功能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C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。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2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，利用面向对象程序设计，引入装饰模式，并对模式的不同角色及其类进行定义，实现在不同作战环境下各种型号坦克可以动态的扩展上述代号为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A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、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B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、</a:t>
            </a:r>
            <a:r>
              <a:rPr lang="en-US" altLang="zh-CN" sz="2400" dirty="0">
                <a:latin typeface="仿宋" pitchFamily="49" charset="-122"/>
                <a:ea typeface="仿宋" pitchFamily="49" charset="-122"/>
              </a:rPr>
              <a:t>C</a:t>
            </a:r>
            <a:r>
              <a:rPr lang="zh-CN" altLang="en-US" sz="2400" dirty="0">
                <a:latin typeface="仿宋" pitchFamily="49" charset="-122"/>
                <a:ea typeface="仿宋" pitchFamily="49" charset="-122"/>
              </a:rPr>
              <a:t>的三种功能</a:t>
            </a:r>
            <a:r>
              <a:rPr lang="zh-CN" altLang="en-US" sz="2400" dirty="0" smtClean="0">
                <a:latin typeface="仿宋" pitchFamily="49" charset="-122"/>
                <a:ea typeface="仿宋" pitchFamily="49" charset="-122"/>
              </a:rPr>
              <a:t>。</a:t>
            </a:r>
            <a:endParaRPr lang="en-US" altLang="zh-CN" sz="2400" dirty="0" smtClean="0">
              <a:latin typeface="仿宋" pitchFamily="49" charset="-122"/>
              <a:ea typeface="仿宋" pitchFamily="49" charset="-122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 smtClean="0">
                <a:latin typeface="仿宋" pitchFamily="49" charset="-122"/>
                <a:ea typeface="仿宋" pitchFamily="49" charset="-122"/>
              </a:rPr>
              <a:t>3,</a:t>
            </a:r>
            <a:r>
              <a:rPr lang="zh-CN" altLang="en-US" sz="2400" dirty="0" smtClean="0">
                <a:latin typeface="仿宋" pitchFamily="49" charset="-122"/>
                <a:ea typeface="仿宋" pitchFamily="49" charset="-122"/>
              </a:rPr>
              <a:t>通过对装饰模式类图结构的理解，编程实现该模式的一般化程序代码</a:t>
            </a:r>
            <a:endParaRPr lang="zh-CN" altLang="en-US" sz="2400" dirty="0">
              <a:latin typeface="仿宋" pitchFamily="49" charset="-122"/>
              <a:ea typeface="仿宋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6967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90800" y="1447800"/>
            <a:ext cx="1295400" cy="990600"/>
            <a:chOff x="1104" y="960"/>
            <a:chExt cx="576" cy="624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Tank</a:t>
              </a:r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3400" y="3352800"/>
            <a:ext cx="990600" cy="990600"/>
            <a:chOff x="1104" y="960"/>
            <a:chExt cx="576" cy="624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T50</a:t>
              </a: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905000" y="3352800"/>
            <a:ext cx="990600" cy="990600"/>
            <a:chOff x="1104" y="960"/>
            <a:chExt cx="576" cy="624"/>
          </a:xfrm>
        </p:grpSpPr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T75</a:t>
              </a: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276600" y="3352800"/>
            <a:ext cx="990600" cy="990600"/>
            <a:chOff x="1104" y="960"/>
            <a:chExt cx="576" cy="624"/>
          </a:xfrm>
        </p:grpSpPr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T90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grpSp>
        <p:nvGrpSpPr>
          <p:cNvPr id="14" name="Group 16"/>
          <p:cNvGrpSpPr>
            <a:grpSpLocks/>
          </p:cNvGrpSpPr>
          <p:nvPr/>
        </p:nvGrpSpPr>
        <p:grpSpPr bwMode="auto">
          <a:xfrm>
            <a:off x="5410200" y="3352800"/>
            <a:ext cx="1219200" cy="990600"/>
            <a:chOff x="1104" y="960"/>
            <a:chExt cx="576" cy="624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Decorator</a:t>
              </a: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cxnSp>
        <p:nvCxnSpPr>
          <p:cNvPr id="17" name="AutoShape 20"/>
          <p:cNvCxnSpPr>
            <a:cxnSpLocks noChangeShapeType="1"/>
            <a:stCxn id="4" idx="2"/>
            <a:endCxn id="6" idx="0"/>
          </p:cNvCxnSpPr>
          <p:nvPr/>
        </p:nvCxnSpPr>
        <p:spPr bwMode="auto">
          <a:xfrm rot="5400000">
            <a:off x="1676400" y="1790700"/>
            <a:ext cx="914400" cy="2209800"/>
          </a:xfrm>
          <a:prstGeom prst="bentConnector3">
            <a:avLst>
              <a:gd name="adj1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8" name="AutoShape 21"/>
          <p:cNvCxnSpPr>
            <a:cxnSpLocks noChangeShapeType="1"/>
            <a:stCxn id="4" idx="2"/>
            <a:endCxn id="9" idx="0"/>
          </p:cNvCxnSpPr>
          <p:nvPr/>
        </p:nvCxnSpPr>
        <p:spPr bwMode="auto">
          <a:xfrm rot="5400000">
            <a:off x="2362200" y="2476500"/>
            <a:ext cx="914400" cy="838200"/>
          </a:xfrm>
          <a:prstGeom prst="bentConnector3">
            <a:avLst>
              <a:gd name="adj1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9" name="AutoShape 22"/>
          <p:cNvCxnSpPr>
            <a:cxnSpLocks noChangeShapeType="1"/>
            <a:stCxn id="4" idx="2"/>
            <a:endCxn id="12" idx="0"/>
          </p:cNvCxnSpPr>
          <p:nvPr/>
        </p:nvCxnSpPr>
        <p:spPr bwMode="auto">
          <a:xfrm rot="16200000" flipH="1">
            <a:off x="3048000" y="2628900"/>
            <a:ext cx="914400" cy="533400"/>
          </a:xfrm>
          <a:prstGeom prst="bentConnector3">
            <a:avLst>
              <a:gd name="adj1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0" name="AutoShape 23"/>
          <p:cNvCxnSpPr>
            <a:cxnSpLocks noChangeShapeType="1"/>
            <a:stCxn id="4" idx="2"/>
            <a:endCxn id="15" idx="0"/>
          </p:cNvCxnSpPr>
          <p:nvPr/>
        </p:nvCxnSpPr>
        <p:spPr bwMode="auto">
          <a:xfrm rot="16200000" flipH="1">
            <a:off x="4171950" y="1504950"/>
            <a:ext cx="914400" cy="2781300"/>
          </a:xfrm>
          <a:prstGeom prst="bentConnector3">
            <a:avLst>
              <a:gd name="adj1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3924300" y="5257800"/>
            <a:ext cx="1295400" cy="990600"/>
            <a:chOff x="1104" y="960"/>
            <a:chExt cx="576" cy="624"/>
          </a:xfrm>
        </p:grpSpPr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DecoratorA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grpSp>
        <p:nvGrpSpPr>
          <p:cNvPr id="24" name="Group 33"/>
          <p:cNvGrpSpPr>
            <a:grpSpLocks/>
          </p:cNvGrpSpPr>
          <p:nvPr/>
        </p:nvGrpSpPr>
        <p:grpSpPr bwMode="auto">
          <a:xfrm>
            <a:off x="5372100" y="5257800"/>
            <a:ext cx="1295400" cy="990600"/>
            <a:chOff x="1104" y="960"/>
            <a:chExt cx="576" cy="624"/>
          </a:xfrm>
        </p:grpSpPr>
        <p:sp>
          <p:nvSpPr>
            <p:cNvPr id="25" name="Rectangle 34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DecoratorB</a:t>
              </a:r>
            </a:p>
          </p:txBody>
        </p:sp>
        <p:sp>
          <p:nvSpPr>
            <p:cNvPr id="26" name="Rectangle 35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6896100" y="5257800"/>
            <a:ext cx="1295400" cy="990600"/>
            <a:chOff x="1104" y="960"/>
            <a:chExt cx="576" cy="624"/>
          </a:xfrm>
        </p:grpSpPr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1104" y="960"/>
              <a:ext cx="576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DecoratorC</a:t>
              </a:r>
            </a:p>
          </p:txBody>
        </p:sp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1104" y="1152"/>
              <a:ext cx="576" cy="4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en-US" altLang="zh-CN" sz="1600">
                  <a:solidFill>
                    <a:prstClr val="black"/>
                  </a:solidFill>
                </a:rPr>
                <a:t>+Shot()</a:t>
              </a:r>
            </a:p>
            <a:p>
              <a:r>
                <a:rPr lang="en-US" altLang="zh-CN" sz="1600">
                  <a:solidFill>
                    <a:prstClr val="black"/>
                  </a:solidFill>
                </a:rPr>
                <a:t>+Run()</a:t>
              </a:r>
            </a:p>
          </p:txBody>
        </p:sp>
      </p:grpSp>
      <p:cxnSp>
        <p:nvCxnSpPr>
          <p:cNvPr id="30" name="AutoShape 39"/>
          <p:cNvCxnSpPr>
            <a:cxnSpLocks noChangeShapeType="1"/>
            <a:stCxn id="16" idx="2"/>
            <a:endCxn id="28" idx="0"/>
          </p:cNvCxnSpPr>
          <p:nvPr/>
        </p:nvCxnSpPr>
        <p:spPr bwMode="auto">
          <a:xfrm rot="16200000" flipH="1">
            <a:off x="6324600" y="4038600"/>
            <a:ext cx="914400" cy="1524000"/>
          </a:xfrm>
          <a:prstGeom prst="bentConnector3">
            <a:avLst>
              <a:gd name="adj1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1" name="AutoShape 40"/>
          <p:cNvCxnSpPr>
            <a:cxnSpLocks noChangeShapeType="1"/>
            <a:stCxn id="16" idx="2"/>
            <a:endCxn id="25" idx="0"/>
          </p:cNvCxnSpPr>
          <p:nvPr/>
        </p:nvCxnSpPr>
        <p:spPr bwMode="auto">
          <a:xfrm rot="5400000">
            <a:off x="5562600" y="4800600"/>
            <a:ext cx="914400" cy="0"/>
          </a:xfrm>
          <a:prstGeom prst="straightConnector1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2" name="AutoShape 43"/>
          <p:cNvCxnSpPr>
            <a:cxnSpLocks noChangeShapeType="1"/>
            <a:stCxn id="16" idx="2"/>
            <a:endCxn id="22" idx="0"/>
          </p:cNvCxnSpPr>
          <p:nvPr/>
        </p:nvCxnSpPr>
        <p:spPr bwMode="auto">
          <a:xfrm rot="5400000">
            <a:off x="4838700" y="4076700"/>
            <a:ext cx="914400" cy="1447800"/>
          </a:xfrm>
          <a:prstGeom prst="bentConnector3">
            <a:avLst>
              <a:gd name="adj1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381000" y="457200"/>
            <a:ext cx="53062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 dirty="0" smtClean="0">
                <a:solidFill>
                  <a:prstClr val="black"/>
                </a:solidFill>
                <a:ea typeface="黑体" pitchFamily="49" charset="-122"/>
              </a:rPr>
              <a:t>利用装饰</a:t>
            </a:r>
            <a:r>
              <a:rPr lang="zh-CN" altLang="en-US" sz="2400" b="1" dirty="0">
                <a:solidFill>
                  <a:prstClr val="black"/>
                </a:solidFill>
                <a:ea typeface="黑体" pitchFamily="49" charset="-122"/>
              </a:rPr>
              <a:t>模式</a:t>
            </a:r>
            <a:r>
              <a:rPr lang="zh-CN" altLang="en-US" sz="2400" b="1" dirty="0" smtClean="0">
                <a:solidFill>
                  <a:prstClr val="black"/>
                </a:solidFill>
                <a:ea typeface="黑体" pitchFamily="49" charset="-122"/>
              </a:rPr>
              <a:t>实现坦克</a:t>
            </a:r>
            <a:r>
              <a:rPr lang="en-US" altLang="zh-CN" sz="2400" b="1" dirty="0" smtClean="0">
                <a:solidFill>
                  <a:prstClr val="black"/>
                </a:solidFill>
                <a:ea typeface="黑体" pitchFamily="49" charset="-122"/>
              </a:rPr>
              <a:t>3</a:t>
            </a:r>
            <a:r>
              <a:rPr lang="zh-CN" altLang="en-US" sz="2400" b="1" dirty="0" smtClean="0">
                <a:solidFill>
                  <a:prstClr val="black"/>
                </a:solidFill>
                <a:ea typeface="黑体" pitchFamily="49" charset="-122"/>
              </a:rPr>
              <a:t>种功能的扩展</a:t>
            </a:r>
            <a:endParaRPr lang="zh-CN" altLang="en-US" sz="2400" b="1" dirty="0">
              <a:solidFill>
                <a:prstClr val="black"/>
              </a:solidFill>
              <a:ea typeface="黑体" pitchFamily="49" charset="-122"/>
            </a:endParaRPr>
          </a:p>
        </p:txBody>
      </p:sp>
      <p:sp>
        <p:nvSpPr>
          <p:cNvPr id="34" name="AutoShape 45"/>
          <p:cNvSpPr>
            <a:spLocks noChangeArrowheads="1"/>
          </p:cNvSpPr>
          <p:nvPr/>
        </p:nvSpPr>
        <p:spPr bwMode="auto">
          <a:xfrm>
            <a:off x="3162300" y="2590800"/>
            <a:ext cx="152400" cy="152400"/>
          </a:xfrm>
          <a:prstGeom prst="flowChartExtra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cxnSp>
        <p:nvCxnSpPr>
          <p:cNvPr id="35" name="AutoShape 46"/>
          <p:cNvCxnSpPr>
            <a:cxnSpLocks noChangeShapeType="1"/>
            <a:stCxn id="4" idx="3"/>
            <a:endCxn id="16" idx="3"/>
          </p:cNvCxnSpPr>
          <p:nvPr/>
        </p:nvCxnSpPr>
        <p:spPr bwMode="auto">
          <a:xfrm>
            <a:off x="3886200" y="2095500"/>
            <a:ext cx="2743200" cy="1905000"/>
          </a:xfrm>
          <a:prstGeom prst="bentConnector3">
            <a:avLst>
              <a:gd name="adj1" fmla="val 132468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36" name="AutoShape 47"/>
          <p:cNvSpPr>
            <a:spLocks noChangeArrowheads="1"/>
          </p:cNvSpPr>
          <p:nvPr/>
        </p:nvSpPr>
        <p:spPr bwMode="auto">
          <a:xfrm>
            <a:off x="6629400" y="3924300"/>
            <a:ext cx="304800" cy="152400"/>
          </a:xfrm>
          <a:prstGeom prst="flowChartDecision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7" name="AutoShape 48"/>
          <p:cNvSpPr>
            <a:spLocks noChangeArrowheads="1"/>
          </p:cNvSpPr>
          <p:nvPr/>
        </p:nvSpPr>
        <p:spPr bwMode="auto">
          <a:xfrm>
            <a:off x="5943600" y="4419600"/>
            <a:ext cx="152400" cy="152400"/>
          </a:xfrm>
          <a:prstGeom prst="flowChartExtra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00808"/>
            <a:ext cx="4034612" cy="3312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496924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示例代码</a:t>
            </a:r>
            <a:endParaRPr lang="zh-CN" altLang="en-US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61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6336704" cy="454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08720"/>
            <a:ext cx="677712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6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836712"/>
            <a:ext cx="680769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8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80"/>
            <a:ext cx="5040560" cy="584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185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20688"/>
            <a:ext cx="5256584" cy="59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9154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567</Words>
  <Application>Microsoft Office PowerPoint</Application>
  <PresentationFormat>全屏显示(4:3)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18</vt:i4>
      </vt:variant>
    </vt:vector>
  </HeadingPairs>
  <TitlesOfParts>
    <vt:vector size="21" baseType="lpstr">
      <vt:lpstr>Office 主题</vt:lpstr>
      <vt:lpstr>都市</vt:lpstr>
      <vt:lpstr>1_Office 主题</vt:lpstr>
      <vt:lpstr>实验五：装饰模式实验</vt:lpstr>
      <vt:lpstr>实验内容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装饰模式实验</dc:title>
  <dc:creator>think</dc:creator>
  <cp:lastModifiedBy>dh</cp:lastModifiedBy>
  <cp:revision>13</cp:revision>
  <dcterms:created xsi:type="dcterms:W3CDTF">2017-10-13T14:50:12Z</dcterms:created>
  <dcterms:modified xsi:type="dcterms:W3CDTF">2017-12-04T13:22:41Z</dcterms:modified>
</cp:coreProperties>
</file>