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</p:sld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134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tableStyles" Target="tableStyle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2017/10/22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2017/10/22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2017/10/22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矩形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4" name="矩形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5" name="矩形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6" name="矩形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7" name="矩形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30" name="圆角矩形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31" name="圆角矩形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矩形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矩形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矩形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9" name="矩形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标题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9" name="副标题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CN" altLang="en-US" smtClean="0"/>
              <a:t>单击此处编辑母版副标题样式</a:t>
            </a:r>
            <a:endParaRPr kumimoji="0" lang="en-US"/>
          </a:p>
        </p:txBody>
      </p:sp>
      <p:sp>
        <p:nvSpPr>
          <p:cNvPr id="28" name="日期占位符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srgbClr val="438086"/>
                </a:solidFill>
              </a:rPr>
              <a:pPr/>
              <a:t>2017/10/22</a:t>
            </a:fld>
            <a:endParaRPr lang="zh-CN" altLang="en-US">
              <a:solidFill>
                <a:srgbClr val="438086"/>
              </a:solidFill>
            </a:endParaRPr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zh-CN" altLang="en-US">
              <a:solidFill>
                <a:srgbClr val="438086"/>
              </a:solidFill>
            </a:endParaRPr>
          </a:p>
        </p:txBody>
      </p:sp>
      <p:sp>
        <p:nvSpPr>
          <p:cNvPr id="29" name="灯片编号占位符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0C913308-F349-4B6D-A68A-DD1791B4A57B}" type="slidenum">
              <a:rPr lang="zh-CN" altLang="en-US" smtClean="0">
                <a:solidFill>
                  <a:prstClr val="white"/>
                </a:solidFill>
              </a:rPr>
              <a:pPr/>
              <a:t>‹#›</a:t>
            </a:fld>
            <a:endParaRPr lang="zh-CN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467324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srgbClr val="438086"/>
                </a:solidFill>
              </a:rPr>
              <a:pPr/>
              <a:t>2017/10/22</a:t>
            </a:fld>
            <a:endParaRPr lang="zh-CN" altLang="en-US">
              <a:solidFill>
                <a:srgbClr val="438086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srgbClr val="438086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102409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srgbClr val="438086"/>
                </a:solidFill>
              </a:rPr>
              <a:pPr/>
              <a:t>2017/10/22</a:t>
            </a:fld>
            <a:endParaRPr lang="zh-CN" altLang="en-US">
              <a:solidFill>
                <a:srgbClr val="438086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srgbClr val="438086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5391827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srgbClr val="438086"/>
                </a:solidFill>
              </a:rPr>
              <a:pPr/>
              <a:t>2017/10/22</a:t>
            </a:fld>
            <a:endParaRPr lang="zh-CN" altLang="en-US">
              <a:solidFill>
                <a:srgbClr val="438086"/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srgbClr val="438086"/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800392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5" name="内容占位符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26" name="日期占位符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30820CF-B880-4189-942D-D702A7CBA730}" type="datetimeFigureOut">
              <a:rPr lang="zh-CN" altLang="en-US" smtClean="0">
                <a:solidFill>
                  <a:srgbClr val="438086"/>
                </a:solidFill>
              </a:rPr>
              <a:pPr/>
              <a:t>2017/10/22</a:t>
            </a:fld>
            <a:endParaRPr lang="zh-CN" altLang="en-US">
              <a:solidFill>
                <a:srgbClr val="438086"/>
              </a:solidFill>
            </a:endParaRPr>
          </a:p>
        </p:txBody>
      </p:sp>
      <p:sp>
        <p:nvSpPr>
          <p:cNvPr id="27" name="灯片编号占位符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28" name="页脚占位符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zh-CN" altLang="en-US">
              <a:solidFill>
                <a:srgbClr val="43808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019986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srgbClr val="438086"/>
                </a:solidFill>
              </a:rPr>
              <a:pPr/>
              <a:t>2017/10/22</a:t>
            </a:fld>
            <a:endParaRPr lang="zh-CN" altLang="en-US">
              <a:solidFill>
                <a:srgbClr val="438086"/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zh-CN" altLang="en-US">
              <a:solidFill>
                <a:srgbClr val="438086"/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7325505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srgbClr val="438086"/>
                </a:solidFill>
              </a:rPr>
              <a:pPr/>
              <a:t>2017/10/22</a:t>
            </a:fld>
            <a:endParaRPr lang="zh-CN" altLang="en-US">
              <a:solidFill>
                <a:srgbClr val="438086"/>
              </a:solidFill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srgbClr val="438086"/>
              </a:solidFill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586207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srgbClr val="438086"/>
                </a:solidFill>
              </a:rPr>
              <a:pPr/>
              <a:t>2017/10/22</a:t>
            </a:fld>
            <a:endParaRPr lang="zh-CN" altLang="en-US">
              <a:solidFill>
                <a:srgbClr val="438086"/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srgbClr val="438086"/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57927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2017/10/22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zh-CN" altLang="en-US" smtClean="0"/>
              <a:t>单击图标添加图片</a:t>
            </a:r>
            <a:endParaRPr kumimoji="0" 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srgbClr val="438086"/>
                </a:solidFill>
              </a:rPr>
              <a:pPr/>
              <a:t>2017/10/22</a:t>
            </a:fld>
            <a:endParaRPr lang="zh-CN" altLang="en-US">
              <a:solidFill>
                <a:srgbClr val="438086"/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srgbClr val="438086"/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0088215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srgbClr val="438086"/>
                </a:solidFill>
              </a:rPr>
              <a:pPr/>
              <a:t>2017/10/22</a:t>
            </a:fld>
            <a:endParaRPr lang="zh-CN" altLang="en-US">
              <a:solidFill>
                <a:srgbClr val="438086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srgbClr val="438086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471660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srgbClr val="438086"/>
                </a:solidFill>
              </a:rPr>
              <a:pPr/>
              <a:t>2017/10/22</a:t>
            </a:fld>
            <a:endParaRPr lang="zh-CN" altLang="en-US">
              <a:solidFill>
                <a:srgbClr val="438086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srgbClr val="438086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1654231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2017/10/22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921875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2017/10/22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590003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2017/10/22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412338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2017/10/22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331147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2017/10/22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830734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2017/10/22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783671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2017/10/22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02916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2017/10/22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2017/10/22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692307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2017/10/22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6828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2017/10/22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259669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2017/10/22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49088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2017/10/22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2017/10/22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2017/10/22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2017/10/22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2017/10/22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2017/10/22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t>2017/10/22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矩形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9" name="矩形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0" name="矩形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1" name="矩形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2" name="矩形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33" name="圆角矩形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34" name="圆角矩形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5" name="矩形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6" name="矩形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7" name="矩形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8" name="矩形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9" name="矩形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40" name="矩形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2" name="标题占位符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13" name="文本占位符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  <a:p>
            <a:pPr lvl="1" eaLnBrk="1" latinLnBrk="0" hangingPunct="1"/>
            <a:r>
              <a:rPr kumimoji="0" lang="zh-CN" altLang="en-US" smtClean="0"/>
              <a:t>第二级</a:t>
            </a:r>
          </a:p>
          <a:p>
            <a:pPr lvl="2" eaLnBrk="1" latinLnBrk="0" hangingPunct="1"/>
            <a:r>
              <a:rPr kumimoji="0" lang="zh-CN" altLang="en-US" smtClean="0"/>
              <a:t>第三级</a:t>
            </a:r>
          </a:p>
          <a:p>
            <a:pPr lvl="3" eaLnBrk="1" latinLnBrk="0" hangingPunct="1"/>
            <a:r>
              <a:rPr kumimoji="0" lang="zh-CN" altLang="en-US" smtClean="0"/>
              <a:t>第四级</a:t>
            </a:r>
          </a:p>
          <a:p>
            <a:pPr lvl="4" eaLnBrk="1" latinLnBrk="0" hangingPunct="1"/>
            <a:r>
              <a:rPr kumimoji="0" lang="zh-CN" altLang="en-US" smtClean="0"/>
              <a:t>第五级</a:t>
            </a:r>
            <a:endParaRPr kumimoji="0" lang="en-US"/>
          </a:p>
        </p:txBody>
      </p:sp>
      <p:sp>
        <p:nvSpPr>
          <p:cNvPr id="14" name="日期占位符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530820CF-B880-4189-942D-D702A7CBA730}" type="datetimeFigureOut">
              <a:rPr lang="zh-CN" altLang="en-US" smtClean="0">
                <a:solidFill>
                  <a:srgbClr val="438086"/>
                </a:solidFill>
              </a:rPr>
              <a:pPr/>
              <a:t>2017/10/22</a:t>
            </a:fld>
            <a:endParaRPr lang="zh-CN" altLang="en-US">
              <a:solidFill>
                <a:srgbClr val="438086"/>
              </a:solidFill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zh-CN" altLang="en-US">
              <a:solidFill>
                <a:srgbClr val="438086"/>
              </a:solidFill>
            </a:endParaRPr>
          </a:p>
        </p:txBody>
      </p:sp>
      <p:sp>
        <p:nvSpPr>
          <p:cNvPr id="23" name="灯片编号占位符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508850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2017/10/22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15752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9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9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9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395536" y="1772816"/>
            <a:ext cx="8458200" cy="1470025"/>
          </a:xfrm>
        </p:spPr>
        <p:txBody>
          <a:bodyPr/>
          <a:lstStyle/>
          <a:p>
            <a:pPr algn="ctr"/>
            <a:r>
              <a:rPr lang="zh-CN" altLang="en-US" dirty="0" smtClean="0">
                <a:latin typeface="黑体" pitchFamily="49" charset="-122"/>
                <a:ea typeface="黑体" pitchFamily="49" charset="-122"/>
              </a:rPr>
              <a:t>实验四：桥接</a:t>
            </a:r>
            <a:r>
              <a:rPr lang="zh-CN" altLang="en-US" dirty="0" smtClean="0">
                <a:latin typeface="黑体" pitchFamily="49" charset="-122"/>
                <a:ea typeface="黑体" pitchFamily="49" charset="-122"/>
              </a:rPr>
              <a:t>模式实验</a:t>
            </a:r>
            <a:endParaRPr lang="zh-CN" altLang="en-US" dirty="0">
              <a:latin typeface="黑体" pitchFamily="49" charset="-122"/>
              <a:ea typeface="黑体" pitchFamily="49" charset="-122"/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467544" y="4077072"/>
            <a:ext cx="8219256" cy="2337374"/>
          </a:xfrm>
        </p:spPr>
        <p:txBody>
          <a:bodyPr>
            <a:normAutofit/>
          </a:bodyPr>
          <a:lstStyle/>
          <a:p>
            <a:pPr algn="l"/>
            <a:r>
              <a:rPr lang="zh-CN" altLang="en-US" sz="2000" b="1" dirty="0" smtClean="0"/>
              <a:t>实验目的：</a:t>
            </a:r>
            <a:endParaRPr lang="en-US" altLang="zh-CN" sz="2000" b="1" dirty="0" smtClean="0"/>
          </a:p>
          <a:p>
            <a:pPr algn="l"/>
            <a:r>
              <a:rPr lang="en-US" altLang="zh-CN" sz="2000" dirty="0" smtClean="0">
                <a:latin typeface="华文仿宋" pitchFamily="2" charset="-122"/>
                <a:ea typeface="华文仿宋" pitchFamily="2" charset="-122"/>
              </a:rPr>
              <a:t>1</a:t>
            </a:r>
            <a:r>
              <a:rPr lang="zh-CN" altLang="en-US" sz="2000" dirty="0" smtClean="0">
                <a:latin typeface="华文仿宋" pitchFamily="2" charset="-122"/>
                <a:ea typeface="华文仿宋" pitchFamily="2" charset="-122"/>
              </a:rPr>
              <a:t>）初步了解和掌握</a:t>
            </a:r>
            <a:r>
              <a:rPr lang="zh-CN" altLang="en-US" sz="2000" dirty="0">
                <a:latin typeface="华文仿宋" pitchFamily="2" charset="-122"/>
                <a:ea typeface="华文仿宋" pitchFamily="2" charset="-122"/>
              </a:rPr>
              <a:t>桥接模式</a:t>
            </a:r>
            <a:r>
              <a:rPr lang="zh-CN" altLang="en-US" sz="2000" dirty="0" smtClean="0">
                <a:latin typeface="华文仿宋" pitchFamily="2" charset="-122"/>
                <a:ea typeface="华文仿宋" pitchFamily="2" charset="-122"/>
              </a:rPr>
              <a:t>（</a:t>
            </a:r>
            <a:r>
              <a:rPr lang="en-US" altLang="zh-CN" sz="2000" dirty="0" smtClean="0">
                <a:latin typeface="华文仿宋" pitchFamily="2" charset="-122"/>
                <a:ea typeface="华文仿宋" pitchFamily="2" charset="-122"/>
              </a:rPr>
              <a:t>Bridge</a:t>
            </a:r>
            <a:r>
              <a:rPr lang="zh-CN" altLang="en-US" sz="2000" dirty="0" smtClean="0">
                <a:latin typeface="华文仿宋" pitchFamily="2" charset="-122"/>
                <a:ea typeface="华文仿宋" pitchFamily="2" charset="-122"/>
              </a:rPr>
              <a:t>）的类图结构，以及主要的模式角色；</a:t>
            </a:r>
            <a:endParaRPr lang="en-US" altLang="zh-CN" sz="2000" dirty="0" smtClean="0">
              <a:latin typeface="华文仿宋" pitchFamily="2" charset="-122"/>
              <a:ea typeface="华文仿宋" pitchFamily="2" charset="-122"/>
            </a:endParaRPr>
          </a:p>
          <a:p>
            <a:pPr algn="l"/>
            <a:r>
              <a:rPr lang="en-US" altLang="zh-CN" sz="2000" dirty="0" smtClean="0">
                <a:latin typeface="华文仿宋" pitchFamily="2" charset="-122"/>
                <a:ea typeface="华文仿宋" pitchFamily="2" charset="-122"/>
              </a:rPr>
              <a:t>2</a:t>
            </a:r>
            <a:r>
              <a:rPr lang="zh-CN" altLang="en-US" sz="2000" dirty="0" smtClean="0">
                <a:latin typeface="华文仿宋" pitchFamily="2" charset="-122"/>
                <a:ea typeface="华文仿宋" pitchFamily="2" charset="-122"/>
              </a:rPr>
              <a:t>）能够利用桥接模式的基本构造，并通过掌握的编程语言，完成实验要求的内容；</a:t>
            </a:r>
            <a:endParaRPr lang="en-US" altLang="zh-CN" sz="2000" dirty="0" smtClean="0">
              <a:latin typeface="华文仿宋" pitchFamily="2" charset="-122"/>
              <a:ea typeface="华文仿宋" pitchFamily="2" charset="-122"/>
            </a:endParaRPr>
          </a:p>
          <a:p>
            <a:pPr algn="l"/>
            <a:r>
              <a:rPr lang="en-US" altLang="zh-CN" sz="2000" dirty="0" smtClean="0">
                <a:latin typeface="华文仿宋" pitchFamily="2" charset="-122"/>
                <a:ea typeface="华文仿宋" pitchFamily="2" charset="-122"/>
              </a:rPr>
              <a:t>3</a:t>
            </a:r>
            <a:r>
              <a:rPr lang="zh-CN" altLang="en-US" sz="2000" dirty="0" smtClean="0">
                <a:latin typeface="华文仿宋" pitchFamily="2" charset="-122"/>
                <a:ea typeface="华文仿宋" pitchFamily="2" charset="-122"/>
              </a:rPr>
              <a:t>）充分理解</a:t>
            </a:r>
            <a:r>
              <a:rPr lang="zh-CN" altLang="en-US" sz="2000" dirty="0">
                <a:latin typeface="华文仿宋" pitchFamily="2" charset="-122"/>
                <a:ea typeface="华文仿宋" pitchFamily="2" charset="-122"/>
              </a:rPr>
              <a:t>桥接</a:t>
            </a:r>
            <a:r>
              <a:rPr lang="zh-CN" altLang="en-US" sz="2000" dirty="0" smtClean="0">
                <a:latin typeface="华文仿宋" pitchFamily="2" charset="-122"/>
                <a:ea typeface="华文仿宋" pitchFamily="2" charset="-122"/>
              </a:rPr>
              <a:t>模式如何将</a:t>
            </a:r>
            <a:r>
              <a:rPr lang="zh-CN" altLang="en-US" sz="2000" dirty="0">
                <a:latin typeface="华文仿宋" pitchFamily="2" charset="-122"/>
                <a:ea typeface="华文仿宋" pitchFamily="2" charset="-122"/>
              </a:rPr>
              <a:t>继承关系转换为组合</a:t>
            </a:r>
            <a:r>
              <a:rPr lang="zh-CN" altLang="en-US" sz="2000" dirty="0" smtClean="0">
                <a:latin typeface="华文仿宋" pitchFamily="2" charset="-122"/>
                <a:ea typeface="华文仿宋" pitchFamily="2" charset="-122"/>
              </a:rPr>
              <a:t>关系的基本特性。</a:t>
            </a:r>
            <a:endParaRPr lang="zh-CN" altLang="en-US" sz="2000" dirty="0">
              <a:latin typeface="华文仿宋" pitchFamily="2" charset="-122"/>
              <a:ea typeface="华文仿宋" pitchFamily="2" charset="-122"/>
            </a:endParaRPr>
          </a:p>
          <a:p>
            <a:pPr algn="l"/>
            <a:endParaRPr lang="zh-CN" alt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38914192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 Box 4"/>
          <p:cNvSpPr txBox="1">
            <a:spLocks noChangeArrowheads="1"/>
          </p:cNvSpPr>
          <p:nvPr/>
        </p:nvSpPr>
        <p:spPr bwMode="auto">
          <a:xfrm>
            <a:off x="593725" y="925513"/>
            <a:ext cx="29876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eaLnBrk="1" hangingPunct="1"/>
            <a:r>
              <a:rPr lang="en-US" altLang="zh-CN" sz="2000" b="1">
                <a:solidFill>
                  <a:prstClr val="black"/>
                </a:solidFill>
              </a:rPr>
              <a:t>Implementor</a:t>
            </a:r>
            <a:r>
              <a:rPr lang="zh-CN" altLang="en-US" sz="2000" b="1">
                <a:solidFill>
                  <a:prstClr val="black"/>
                </a:solidFill>
              </a:rPr>
              <a:t>类定义</a:t>
            </a:r>
          </a:p>
        </p:txBody>
      </p:sp>
      <p:pic>
        <p:nvPicPr>
          <p:cNvPr id="23555" name="Picture 5" descr="1"/>
          <p:cNvPicPr>
            <a:picLocks noChangeAspect="1" noChangeArrowheads="1"/>
          </p:cNvPicPr>
          <p:nvPr/>
        </p:nvPicPr>
        <p:blipFill>
          <a:blip r:embed="rId2">
            <a:lum bright="-12000" contras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2667000"/>
            <a:ext cx="4495800" cy="1189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图片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43952" y="3225008"/>
            <a:ext cx="1828800" cy="3221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0983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4" descr="2"/>
          <p:cNvPicPr>
            <a:picLocks noChangeAspect="1" noChangeArrowheads="1"/>
          </p:cNvPicPr>
          <p:nvPr/>
        </p:nvPicPr>
        <p:blipFill>
          <a:blip r:embed="rId2">
            <a:lum bright="-12000" contrast="2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1466850"/>
            <a:ext cx="5410200" cy="438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579" name="Text Box 5"/>
          <p:cNvSpPr txBox="1">
            <a:spLocks noChangeArrowheads="1"/>
          </p:cNvSpPr>
          <p:nvPr/>
        </p:nvSpPr>
        <p:spPr bwMode="auto">
          <a:xfrm>
            <a:off x="533400" y="609600"/>
            <a:ext cx="4343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eaLnBrk="1" hangingPunct="1"/>
            <a:r>
              <a:rPr lang="en-US" altLang="zh-CN" sz="2000" b="1">
                <a:solidFill>
                  <a:prstClr val="black"/>
                </a:solidFill>
              </a:rPr>
              <a:t>ConcreteImplementor</a:t>
            </a:r>
            <a:r>
              <a:rPr lang="zh-CN" altLang="en-US" sz="2000" b="1">
                <a:solidFill>
                  <a:prstClr val="black"/>
                </a:solidFill>
              </a:rPr>
              <a:t>等类定义</a:t>
            </a: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03440" y="2036784"/>
            <a:ext cx="1828800" cy="322118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03440" y="4389168"/>
            <a:ext cx="1828800" cy="3221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07871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4" descr="3"/>
          <p:cNvPicPr>
            <a:picLocks noChangeAspect="1" noChangeArrowheads="1"/>
          </p:cNvPicPr>
          <p:nvPr/>
        </p:nvPicPr>
        <p:blipFill>
          <a:blip r:embed="rId2">
            <a:lum bright="-12000" contrast="2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1676400"/>
            <a:ext cx="6019800" cy="3667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603" name="Text Box 5"/>
          <p:cNvSpPr txBox="1">
            <a:spLocks noChangeArrowheads="1"/>
          </p:cNvSpPr>
          <p:nvPr/>
        </p:nvSpPr>
        <p:spPr bwMode="auto">
          <a:xfrm>
            <a:off x="533400" y="609600"/>
            <a:ext cx="4343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eaLnBrk="1" hangingPunct="1"/>
            <a:r>
              <a:rPr lang="en-US" altLang="zh-CN" sz="2000" b="1">
                <a:solidFill>
                  <a:prstClr val="black"/>
                </a:solidFill>
              </a:rPr>
              <a:t>Abstraction</a:t>
            </a:r>
            <a:r>
              <a:rPr lang="zh-CN" altLang="en-US" sz="2000" b="1">
                <a:solidFill>
                  <a:prstClr val="black"/>
                </a:solidFill>
              </a:rPr>
              <a:t>类定义</a:t>
            </a: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97696" y="4545032"/>
            <a:ext cx="1828800" cy="3221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467468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4" descr="4"/>
          <p:cNvPicPr>
            <a:picLocks noChangeAspect="1" noChangeArrowheads="1"/>
          </p:cNvPicPr>
          <p:nvPr/>
        </p:nvPicPr>
        <p:blipFill>
          <a:blip r:embed="rId2">
            <a:lum bright="-18000" contrast="3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800" y="2438400"/>
            <a:ext cx="4648200" cy="1989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627" name="Text Box 5"/>
          <p:cNvSpPr txBox="1">
            <a:spLocks noChangeArrowheads="1"/>
          </p:cNvSpPr>
          <p:nvPr/>
        </p:nvSpPr>
        <p:spPr bwMode="auto">
          <a:xfrm>
            <a:off x="533400" y="1066800"/>
            <a:ext cx="4343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eaLnBrk="1" hangingPunct="1"/>
            <a:r>
              <a:rPr lang="en-US" altLang="zh-CN" sz="2000" b="1">
                <a:solidFill>
                  <a:prstClr val="black"/>
                </a:solidFill>
              </a:rPr>
              <a:t>RefinedAbstraction</a:t>
            </a:r>
            <a:r>
              <a:rPr lang="zh-CN" altLang="en-US" sz="2000" b="1">
                <a:solidFill>
                  <a:prstClr val="black"/>
                </a:solidFill>
              </a:rPr>
              <a:t>类定义</a:t>
            </a: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98463" y="3559158"/>
            <a:ext cx="1828800" cy="3221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939082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ext Box 4"/>
          <p:cNvSpPr txBox="1">
            <a:spLocks noChangeArrowheads="1"/>
          </p:cNvSpPr>
          <p:nvPr/>
        </p:nvSpPr>
        <p:spPr bwMode="auto">
          <a:xfrm>
            <a:off x="533400" y="1066800"/>
            <a:ext cx="2362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eaLnBrk="1" hangingPunct="1"/>
            <a:r>
              <a:rPr lang="zh-CN" altLang="en-US" sz="2000" b="1">
                <a:solidFill>
                  <a:prstClr val="black"/>
                </a:solidFill>
              </a:rPr>
              <a:t>客户端应用</a:t>
            </a:r>
          </a:p>
        </p:txBody>
      </p:sp>
      <p:pic>
        <p:nvPicPr>
          <p:cNvPr id="27651" name="Picture 5" descr="5"/>
          <p:cNvPicPr>
            <a:picLocks noChangeAspect="1" noChangeArrowheads="1"/>
          </p:cNvPicPr>
          <p:nvPr/>
        </p:nvPicPr>
        <p:blipFill>
          <a:blip r:embed="rId2">
            <a:lum bright="-12000" contrast="2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2057400"/>
            <a:ext cx="5946775" cy="3381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195956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实验内容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2249424"/>
            <a:ext cx="8229600" cy="4059896"/>
          </a:xfrm>
        </p:spPr>
        <p:txBody>
          <a:bodyPr>
            <a:normAutofit fontScale="85000" lnSpcReduction="10000"/>
          </a:bodyPr>
          <a:lstStyle/>
          <a:p>
            <a:pPr>
              <a:lnSpc>
                <a:spcPct val="130000"/>
              </a:lnSpc>
            </a:pPr>
            <a:r>
              <a:rPr lang="en-US" altLang="zh-CN" dirty="0">
                <a:latin typeface="仿宋" pitchFamily="49" charset="-122"/>
                <a:ea typeface="仿宋" pitchFamily="49" charset="-122"/>
              </a:rPr>
              <a:t>1</a:t>
            </a:r>
            <a:r>
              <a:rPr lang="zh-CN" altLang="en-US" dirty="0">
                <a:latin typeface="仿宋" pitchFamily="49" charset="-122"/>
                <a:ea typeface="仿宋" pitchFamily="49" charset="-122"/>
              </a:rPr>
              <a:t>，以画笔的笔号（大、中、小）和画笔颜色（红、绿、蓝）为基础，实现画笔不同笔号与颜色的功能组合；</a:t>
            </a:r>
            <a:endParaRPr lang="en-US" altLang="zh-CN" dirty="0">
              <a:latin typeface="仿宋" pitchFamily="49" charset="-122"/>
              <a:ea typeface="仿宋" pitchFamily="49" charset="-122"/>
            </a:endParaRPr>
          </a:p>
          <a:p>
            <a:pPr>
              <a:lnSpc>
                <a:spcPct val="130000"/>
              </a:lnSpc>
            </a:pPr>
            <a:r>
              <a:rPr lang="en-US" altLang="zh-CN" dirty="0">
                <a:latin typeface="仿宋" pitchFamily="49" charset="-122"/>
                <a:ea typeface="仿宋" pitchFamily="49" charset="-122"/>
              </a:rPr>
              <a:t>2</a:t>
            </a:r>
            <a:r>
              <a:rPr lang="zh-CN" altLang="en-US" dirty="0">
                <a:latin typeface="仿宋" pitchFamily="49" charset="-122"/>
                <a:ea typeface="仿宋" pitchFamily="49" charset="-122"/>
              </a:rPr>
              <a:t>，在实现画笔笔号与颜色的组合中，引入桥接模式，分别定义在该应用场景下的各个模式角色和类图。</a:t>
            </a:r>
            <a:endParaRPr lang="en-US" altLang="zh-CN" dirty="0">
              <a:latin typeface="仿宋" pitchFamily="49" charset="-122"/>
              <a:ea typeface="仿宋" pitchFamily="49" charset="-122"/>
            </a:endParaRPr>
          </a:p>
          <a:p>
            <a:pPr>
              <a:lnSpc>
                <a:spcPct val="130000"/>
              </a:lnSpc>
            </a:pPr>
            <a:r>
              <a:rPr lang="en-US" altLang="zh-CN" dirty="0">
                <a:latin typeface="仿宋" pitchFamily="49" charset="-122"/>
                <a:ea typeface="仿宋" pitchFamily="49" charset="-122"/>
              </a:rPr>
              <a:t>3</a:t>
            </a:r>
            <a:r>
              <a:rPr lang="zh-CN" altLang="en-US" dirty="0">
                <a:latin typeface="仿宋" pitchFamily="49" charset="-122"/>
                <a:ea typeface="仿宋" pitchFamily="49" charset="-122"/>
              </a:rPr>
              <a:t>，通过面向对象的程序设计代码，对上述设计进行实现，使得画笔在绘制时可以动态地进行笔号与颜色的组合。</a:t>
            </a:r>
            <a:endParaRPr lang="en-US" altLang="zh-CN" dirty="0">
              <a:latin typeface="仿宋" pitchFamily="49" charset="-122"/>
              <a:ea typeface="仿宋" pitchFamily="49" charset="-122"/>
            </a:endParaRPr>
          </a:p>
          <a:p>
            <a:pPr>
              <a:lnSpc>
                <a:spcPct val="130000"/>
              </a:lnSpc>
            </a:pPr>
            <a:r>
              <a:rPr lang="en-US" altLang="zh-CN" dirty="0">
                <a:latin typeface="仿宋" pitchFamily="49" charset="-122"/>
                <a:ea typeface="仿宋" pitchFamily="49" charset="-122"/>
              </a:rPr>
              <a:t>4</a:t>
            </a:r>
            <a:r>
              <a:rPr lang="zh-CN" altLang="zh-CN" dirty="0">
                <a:latin typeface="仿宋" pitchFamily="49" charset="-122"/>
                <a:ea typeface="仿宋" pitchFamily="49" charset="-122"/>
              </a:rPr>
              <a:t>，通过对桥接模式类图基本结构的了解，用面向对象编程语言实现一般化的桥接模式代码。</a:t>
            </a:r>
            <a:endParaRPr lang="zh-CN" altLang="en-US" dirty="0">
              <a:latin typeface="仿宋" pitchFamily="49" charset="-122"/>
              <a:ea typeface="仿宋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6041144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Bridge4"/>
          <p:cNvPicPr>
            <a:picLocks noChangeAspect="1" noChangeArrowheads="1"/>
          </p:cNvPicPr>
          <p:nvPr/>
        </p:nvPicPr>
        <p:blipFill>
          <a:blip r:embed="rId2">
            <a:lum bright="-12000" contrast="24000"/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1295400"/>
            <a:ext cx="7391400" cy="2274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Oval 6"/>
          <p:cNvSpPr>
            <a:spLocks noChangeArrowheads="1"/>
          </p:cNvSpPr>
          <p:nvPr/>
        </p:nvSpPr>
        <p:spPr bwMode="auto">
          <a:xfrm>
            <a:off x="914400" y="838200"/>
            <a:ext cx="3505200" cy="34290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6" name="Oval 7"/>
          <p:cNvSpPr>
            <a:spLocks noChangeArrowheads="1"/>
          </p:cNvSpPr>
          <p:nvPr/>
        </p:nvSpPr>
        <p:spPr bwMode="auto">
          <a:xfrm>
            <a:off x="4572000" y="914400"/>
            <a:ext cx="4191000" cy="34290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7" name="Oval 8"/>
          <p:cNvSpPr>
            <a:spLocks noChangeArrowheads="1"/>
          </p:cNvSpPr>
          <p:nvPr/>
        </p:nvSpPr>
        <p:spPr bwMode="auto">
          <a:xfrm>
            <a:off x="1447800" y="5791200"/>
            <a:ext cx="2590800" cy="685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zh-CN" altLang="en-US" b="1">
                <a:solidFill>
                  <a:prstClr val="black"/>
                </a:solidFill>
              </a:rPr>
              <a:t>解耦（笔与颜色）</a:t>
            </a:r>
          </a:p>
        </p:txBody>
      </p:sp>
      <p:sp>
        <p:nvSpPr>
          <p:cNvPr id="8" name="Line 9"/>
          <p:cNvSpPr>
            <a:spLocks noChangeShapeType="1"/>
          </p:cNvSpPr>
          <p:nvPr/>
        </p:nvSpPr>
        <p:spPr bwMode="auto">
          <a:xfrm flipV="1">
            <a:off x="2514600" y="4419600"/>
            <a:ext cx="228600" cy="1295400"/>
          </a:xfrm>
          <a:prstGeom prst="line">
            <a:avLst/>
          </a:prstGeom>
          <a:noFill/>
          <a:ln w="25400">
            <a:solidFill>
              <a:schemeClr val="tx1"/>
            </a:solidFill>
            <a:prstDash val="dash"/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9" name="Line 10"/>
          <p:cNvSpPr>
            <a:spLocks noChangeShapeType="1"/>
          </p:cNvSpPr>
          <p:nvPr/>
        </p:nvSpPr>
        <p:spPr bwMode="auto">
          <a:xfrm flipV="1">
            <a:off x="3124200" y="4267200"/>
            <a:ext cx="2819400" cy="1447800"/>
          </a:xfrm>
          <a:prstGeom prst="line">
            <a:avLst/>
          </a:prstGeom>
          <a:noFill/>
          <a:ln w="25400">
            <a:solidFill>
              <a:schemeClr val="tx1"/>
            </a:solidFill>
            <a:prstDash val="dash"/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244088" y="5678434"/>
            <a:ext cx="351891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000" dirty="0" smtClean="0">
                <a:solidFill>
                  <a:prstClr val="black"/>
                </a:solidFill>
                <a:latin typeface="黑体" pitchFamily="49" charset="-122"/>
                <a:ea typeface="黑体" pitchFamily="49" charset="-122"/>
              </a:rPr>
              <a:t>桥接模式实验内容的结构关系</a:t>
            </a:r>
            <a:endParaRPr lang="zh-CN" altLang="en-US" sz="2000" dirty="0">
              <a:solidFill>
                <a:prstClr val="black"/>
              </a:solidFill>
              <a:latin typeface="黑体" pitchFamily="49" charset="-122"/>
              <a:ea typeface="黑体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5650871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" name="组合 29"/>
          <p:cNvGrpSpPr/>
          <p:nvPr/>
        </p:nvGrpSpPr>
        <p:grpSpPr>
          <a:xfrm>
            <a:off x="827584" y="1484784"/>
            <a:ext cx="7740860" cy="3107014"/>
            <a:chOff x="827584" y="1484784"/>
            <a:chExt cx="7740860" cy="3107014"/>
          </a:xfrm>
        </p:grpSpPr>
        <p:grpSp>
          <p:nvGrpSpPr>
            <p:cNvPr id="5" name="组合 4"/>
            <p:cNvGrpSpPr/>
            <p:nvPr/>
          </p:nvGrpSpPr>
          <p:grpSpPr>
            <a:xfrm>
              <a:off x="1691680" y="1498993"/>
              <a:ext cx="1296144" cy="1080120"/>
              <a:chOff x="1475656" y="1484784"/>
              <a:chExt cx="792088" cy="1080120"/>
            </a:xfrm>
          </p:grpSpPr>
          <p:sp>
            <p:nvSpPr>
              <p:cNvPr id="2" name="矩形 1"/>
              <p:cNvSpPr/>
              <p:nvPr/>
            </p:nvSpPr>
            <p:spPr>
              <a:xfrm>
                <a:off x="1475656" y="1484784"/>
                <a:ext cx="792088" cy="288032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CN" b="1" dirty="0" smtClean="0">
                    <a:solidFill>
                      <a:prstClr val="white"/>
                    </a:solidFill>
                  </a:rPr>
                  <a:t>Brush</a:t>
                </a:r>
                <a:endParaRPr lang="zh-CN" altLang="en-US" b="1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3" name="矩形 2"/>
              <p:cNvSpPr/>
              <p:nvPr/>
            </p:nvSpPr>
            <p:spPr>
              <a:xfrm>
                <a:off x="1475656" y="1772816"/>
                <a:ext cx="792088" cy="288032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US" altLang="zh-CN" dirty="0" smtClean="0">
                    <a:solidFill>
                      <a:prstClr val="white"/>
                    </a:solidFill>
                  </a:rPr>
                  <a:t>#</a:t>
                </a:r>
                <a:r>
                  <a:rPr lang="en-US" altLang="zh-CN" dirty="0" err="1" smtClean="0">
                    <a:solidFill>
                      <a:prstClr val="white"/>
                    </a:solidFill>
                  </a:rPr>
                  <a:t>c:Color</a:t>
                </a:r>
                <a:endParaRPr lang="zh-CN" altLang="en-US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4" name="矩形 3"/>
              <p:cNvSpPr/>
              <p:nvPr/>
            </p:nvSpPr>
            <p:spPr>
              <a:xfrm>
                <a:off x="1475656" y="2060848"/>
                <a:ext cx="792088" cy="504056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US" altLang="zh-CN" dirty="0" smtClean="0">
                    <a:solidFill>
                      <a:prstClr val="white"/>
                    </a:solidFill>
                  </a:rPr>
                  <a:t>+</a:t>
                </a:r>
                <a:r>
                  <a:rPr lang="en-US" altLang="zh-CN" dirty="0" err="1" smtClean="0">
                    <a:solidFill>
                      <a:prstClr val="white"/>
                    </a:solidFill>
                  </a:rPr>
                  <a:t>SetColor</a:t>
                </a:r>
                <a:r>
                  <a:rPr lang="en-US" altLang="zh-CN" dirty="0" smtClean="0">
                    <a:solidFill>
                      <a:prstClr val="white"/>
                    </a:solidFill>
                  </a:rPr>
                  <a:t>()</a:t>
                </a:r>
                <a:endParaRPr lang="zh-CN" altLang="en-US" dirty="0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6" name="组合 5"/>
            <p:cNvGrpSpPr/>
            <p:nvPr/>
          </p:nvGrpSpPr>
          <p:grpSpPr>
            <a:xfrm>
              <a:off x="5292080" y="1484784"/>
              <a:ext cx="1512168" cy="1080120"/>
              <a:chOff x="1475656" y="1484784"/>
              <a:chExt cx="792088" cy="1080120"/>
            </a:xfrm>
          </p:grpSpPr>
          <p:sp>
            <p:nvSpPr>
              <p:cNvPr id="7" name="矩形 6"/>
              <p:cNvSpPr/>
              <p:nvPr/>
            </p:nvSpPr>
            <p:spPr>
              <a:xfrm>
                <a:off x="1475656" y="1484784"/>
                <a:ext cx="792088" cy="288032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CN" b="1" dirty="0" smtClean="0">
                    <a:solidFill>
                      <a:prstClr val="white"/>
                    </a:solidFill>
                  </a:rPr>
                  <a:t>Color</a:t>
                </a:r>
                <a:endParaRPr lang="zh-CN" altLang="en-US" b="1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8" name="矩形 7"/>
              <p:cNvSpPr/>
              <p:nvPr/>
            </p:nvSpPr>
            <p:spPr>
              <a:xfrm>
                <a:off x="1475656" y="1772816"/>
                <a:ext cx="792088" cy="288032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US" altLang="zh-CN" dirty="0" smtClean="0">
                    <a:solidFill>
                      <a:prstClr val="white"/>
                    </a:solidFill>
                  </a:rPr>
                  <a:t>+</a:t>
                </a:r>
                <a:r>
                  <a:rPr lang="en-US" altLang="zh-CN" dirty="0" err="1" smtClean="0">
                    <a:solidFill>
                      <a:prstClr val="white"/>
                    </a:solidFill>
                  </a:rPr>
                  <a:t>color:string</a:t>
                </a:r>
                <a:endParaRPr lang="zh-CN" altLang="en-US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9" name="矩形 8"/>
              <p:cNvSpPr/>
              <p:nvPr/>
            </p:nvSpPr>
            <p:spPr>
              <a:xfrm>
                <a:off x="1475656" y="2060848"/>
                <a:ext cx="792088" cy="504056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zh-CN" altLang="en-US" dirty="0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10" name="组合 9"/>
            <p:cNvGrpSpPr/>
            <p:nvPr/>
          </p:nvGrpSpPr>
          <p:grpSpPr>
            <a:xfrm>
              <a:off x="827584" y="3501008"/>
              <a:ext cx="1296144" cy="1080120"/>
              <a:chOff x="1475656" y="1484784"/>
              <a:chExt cx="792088" cy="1080120"/>
            </a:xfrm>
          </p:grpSpPr>
          <p:sp>
            <p:nvSpPr>
              <p:cNvPr id="11" name="矩形 10"/>
              <p:cNvSpPr/>
              <p:nvPr/>
            </p:nvSpPr>
            <p:spPr>
              <a:xfrm>
                <a:off x="1475656" y="1484784"/>
                <a:ext cx="792088" cy="288032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CN" b="1" dirty="0" err="1" smtClean="0">
                    <a:solidFill>
                      <a:prstClr val="white"/>
                    </a:solidFill>
                  </a:rPr>
                  <a:t>BigBrush</a:t>
                </a:r>
                <a:endParaRPr lang="zh-CN" altLang="en-US" b="1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12" name="矩形 11"/>
              <p:cNvSpPr/>
              <p:nvPr/>
            </p:nvSpPr>
            <p:spPr>
              <a:xfrm>
                <a:off x="1475656" y="1772816"/>
                <a:ext cx="792088" cy="288032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zh-CN" altLang="en-US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13" name="矩形 12"/>
              <p:cNvSpPr/>
              <p:nvPr/>
            </p:nvSpPr>
            <p:spPr>
              <a:xfrm>
                <a:off x="1475656" y="2060848"/>
                <a:ext cx="792088" cy="504056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US" altLang="zh-CN" dirty="0" smtClean="0">
                    <a:solidFill>
                      <a:prstClr val="white"/>
                    </a:solidFill>
                  </a:rPr>
                  <a:t>+</a:t>
                </a:r>
                <a:r>
                  <a:rPr lang="en-US" altLang="zh-CN" dirty="0" err="1" smtClean="0">
                    <a:solidFill>
                      <a:prstClr val="white"/>
                    </a:solidFill>
                  </a:rPr>
                  <a:t>SetColor</a:t>
                </a:r>
                <a:r>
                  <a:rPr lang="en-US" altLang="zh-CN" dirty="0" smtClean="0">
                    <a:solidFill>
                      <a:prstClr val="white"/>
                    </a:solidFill>
                  </a:rPr>
                  <a:t>()</a:t>
                </a:r>
                <a:endParaRPr lang="zh-CN" altLang="en-US" dirty="0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14" name="组合 13"/>
            <p:cNvGrpSpPr/>
            <p:nvPr/>
          </p:nvGrpSpPr>
          <p:grpSpPr>
            <a:xfrm>
              <a:off x="2555776" y="3511678"/>
              <a:ext cx="1296144" cy="1080120"/>
              <a:chOff x="1475656" y="1484784"/>
              <a:chExt cx="792088" cy="1080120"/>
            </a:xfrm>
          </p:grpSpPr>
          <p:sp>
            <p:nvSpPr>
              <p:cNvPr id="15" name="矩形 14"/>
              <p:cNvSpPr/>
              <p:nvPr/>
            </p:nvSpPr>
            <p:spPr>
              <a:xfrm>
                <a:off x="1475656" y="1484784"/>
                <a:ext cx="792088" cy="288032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CN" b="1" dirty="0" err="1" smtClean="0">
                    <a:solidFill>
                      <a:prstClr val="white"/>
                    </a:solidFill>
                  </a:rPr>
                  <a:t>SmallBrush</a:t>
                </a:r>
                <a:endParaRPr lang="zh-CN" altLang="en-US" b="1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16" name="矩形 15"/>
              <p:cNvSpPr/>
              <p:nvPr/>
            </p:nvSpPr>
            <p:spPr>
              <a:xfrm>
                <a:off x="1475656" y="1772816"/>
                <a:ext cx="792088" cy="288032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zh-CN" altLang="en-US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17" name="矩形 16"/>
              <p:cNvSpPr/>
              <p:nvPr/>
            </p:nvSpPr>
            <p:spPr>
              <a:xfrm>
                <a:off x="1475656" y="2060848"/>
                <a:ext cx="792088" cy="504056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US" altLang="zh-CN" dirty="0" smtClean="0">
                    <a:solidFill>
                      <a:prstClr val="white"/>
                    </a:solidFill>
                  </a:rPr>
                  <a:t>+</a:t>
                </a:r>
                <a:r>
                  <a:rPr lang="en-US" altLang="zh-CN" dirty="0" err="1" smtClean="0">
                    <a:solidFill>
                      <a:prstClr val="white"/>
                    </a:solidFill>
                  </a:rPr>
                  <a:t>SetColor</a:t>
                </a:r>
                <a:r>
                  <a:rPr lang="en-US" altLang="zh-CN" dirty="0" smtClean="0">
                    <a:solidFill>
                      <a:prstClr val="white"/>
                    </a:solidFill>
                  </a:rPr>
                  <a:t>()</a:t>
                </a:r>
                <a:endParaRPr lang="zh-CN" altLang="en-US" dirty="0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18" name="组合 17"/>
            <p:cNvGrpSpPr/>
            <p:nvPr/>
          </p:nvGrpSpPr>
          <p:grpSpPr>
            <a:xfrm>
              <a:off x="4499992" y="3511678"/>
              <a:ext cx="1152128" cy="1080120"/>
              <a:chOff x="1475656" y="1484784"/>
              <a:chExt cx="792088" cy="1080120"/>
            </a:xfrm>
          </p:grpSpPr>
          <p:sp>
            <p:nvSpPr>
              <p:cNvPr id="19" name="矩形 18"/>
              <p:cNvSpPr/>
              <p:nvPr/>
            </p:nvSpPr>
            <p:spPr>
              <a:xfrm>
                <a:off x="1475656" y="1484784"/>
                <a:ext cx="792088" cy="288032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CN" b="1" dirty="0" err="1" smtClean="0">
                    <a:solidFill>
                      <a:prstClr val="white"/>
                    </a:solidFill>
                  </a:rPr>
                  <a:t>RedColor</a:t>
                </a:r>
                <a:endParaRPr lang="zh-CN" altLang="en-US" b="1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20" name="矩形 19"/>
              <p:cNvSpPr/>
              <p:nvPr/>
            </p:nvSpPr>
            <p:spPr>
              <a:xfrm>
                <a:off x="1475656" y="1772816"/>
                <a:ext cx="792088" cy="288032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zh-CN" altLang="en-US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21" name="矩形 20"/>
              <p:cNvSpPr/>
              <p:nvPr/>
            </p:nvSpPr>
            <p:spPr>
              <a:xfrm>
                <a:off x="1475656" y="2060848"/>
                <a:ext cx="792088" cy="504056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US" altLang="zh-CN" dirty="0" smtClean="0">
                    <a:solidFill>
                      <a:prstClr val="white"/>
                    </a:solidFill>
                  </a:rPr>
                  <a:t>+Color()</a:t>
                </a:r>
                <a:endParaRPr lang="zh-CN" altLang="en-US" dirty="0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22" name="组合 21"/>
            <p:cNvGrpSpPr/>
            <p:nvPr/>
          </p:nvGrpSpPr>
          <p:grpSpPr>
            <a:xfrm>
              <a:off x="5904148" y="3499556"/>
              <a:ext cx="1152128" cy="1080120"/>
              <a:chOff x="1475656" y="1484784"/>
              <a:chExt cx="792088" cy="1080120"/>
            </a:xfrm>
          </p:grpSpPr>
          <p:sp>
            <p:nvSpPr>
              <p:cNvPr id="23" name="矩形 22"/>
              <p:cNvSpPr/>
              <p:nvPr/>
            </p:nvSpPr>
            <p:spPr>
              <a:xfrm>
                <a:off x="1475656" y="1484784"/>
                <a:ext cx="792088" cy="288032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CN" b="1" dirty="0" err="1" smtClean="0">
                    <a:solidFill>
                      <a:prstClr val="white"/>
                    </a:solidFill>
                  </a:rPr>
                  <a:t>BlueColor</a:t>
                </a:r>
                <a:endParaRPr lang="zh-CN" altLang="en-US" b="1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24" name="矩形 23"/>
              <p:cNvSpPr/>
              <p:nvPr/>
            </p:nvSpPr>
            <p:spPr>
              <a:xfrm>
                <a:off x="1475656" y="1772816"/>
                <a:ext cx="792088" cy="288032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zh-CN" altLang="en-US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25" name="矩形 24"/>
              <p:cNvSpPr/>
              <p:nvPr/>
            </p:nvSpPr>
            <p:spPr>
              <a:xfrm>
                <a:off x="1475656" y="2060848"/>
                <a:ext cx="792088" cy="504056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US" altLang="zh-CN" dirty="0" smtClean="0">
                    <a:solidFill>
                      <a:prstClr val="white"/>
                    </a:solidFill>
                  </a:rPr>
                  <a:t>+Color()</a:t>
                </a:r>
                <a:endParaRPr lang="zh-CN" altLang="en-US" dirty="0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26" name="组合 25"/>
            <p:cNvGrpSpPr/>
            <p:nvPr/>
          </p:nvGrpSpPr>
          <p:grpSpPr>
            <a:xfrm>
              <a:off x="7272300" y="3511678"/>
              <a:ext cx="1296144" cy="1080120"/>
              <a:chOff x="1475656" y="1484784"/>
              <a:chExt cx="792088" cy="1080120"/>
            </a:xfrm>
          </p:grpSpPr>
          <p:sp>
            <p:nvSpPr>
              <p:cNvPr id="27" name="矩形 26"/>
              <p:cNvSpPr/>
              <p:nvPr/>
            </p:nvSpPr>
            <p:spPr>
              <a:xfrm>
                <a:off x="1475656" y="1484784"/>
                <a:ext cx="792088" cy="288032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CN" b="1" dirty="0" err="1" smtClean="0">
                    <a:solidFill>
                      <a:prstClr val="white"/>
                    </a:solidFill>
                  </a:rPr>
                  <a:t>GreenColor</a:t>
                </a:r>
                <a:endParaRPr lang="zh-CN" altLang="en-US" b="1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28" name="矩形 27"/>
              <p:cNvSpPr/>
              <p:nvPr/>
            </p:nvSpPr>
            <p:spPr>
              <a:xfrm>
                <a:off x="1475656" y="1772816"/>
                <a:ext cx="792088" cy="288032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zh-CN" altLang="en-US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29" name="矩形 28"/>
              <p:cNvSpPr/>
              <p:nvPr/>
            </p:nvSpPr>
            <p:spPr>
              <a:xfrm>
                <a:off x="1475656" y="2060848"/>
                <a:ext cx="792088" cy="504056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US" altLang="zh-CN" dirty="0" smtClean="0">
                    <a:solidFill>
                      <a:prstClr val="white"/>
                    </a:solidFill>
                  </a:rPr>
                  <a:t>+Color()</a:t>
                </a:r>
                <a:endParaRPr lang="zh-CN" altLang="en-US" dirty="0">
                  <a:solidFill>
                    <a:prstClr val="white"/>
                  </a:solidFill>
                </a:endParaRPr>
              </a:p>
            </p:txBody>
          </p:sp>
        </p:grpSp>
        <p:cxnSp>
          <p:nvCxnSpPr>
            <p:cNvPr id="31" name="肘形连接符 30"/>
            <p:cNvCxnSpPr>
              <a:stCxn id="4" idx="2"/>
              <a:endCxn id="11" idx="0"/>
            </p:cNvCxnSpPr>
            <p:nvPr/>
          </p:nvCxnSpPr>
          <p:spPr>
            <a:xfrm rot="5400000">
              <a:off x="1446757" y="2608012"/>
              <a:ext cx="921895" cy="864096"/>
            </a:xfrm>
            <a:prstGeom prst="bentConnector3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肘形连接符 31"/>
            <p:cNvCxnSpPr>
              <a:stCxn id="4" idx="2"/>
              <a:endCxn id="15" idx="0"/>
            </p:cNvCxnSpPr>
            <p:nvPr/>
          </p:nvCxnSpPr>
          <p:spPr>
            <a:xfrm rot="16200000" flipH="1">
              <a:off x="2305518" y="2613347"/>
              <a:ext cx="932565" cy="864096"/>
            </a:xfrm>
            <a:prstGeom prst="bentConnector3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肘形连接符 34"/>
            <p:cNvCxnSpPr>
              <a:stCxn id="9" idx="2"/>
              <a:endCxn id="19" idx="0"/>
            </p:cNvCxnSpPr>
            <p:nvPr/>
          </p:nvCxnSpPr>
          <p:spPr>
            <a:xfrm rot="5400000">
              <a:off x="5088723" y="2552237"/>
              <a:ext cx="946774" cy="972108"/>
            </a:xfrm>
            <a:prstGeom prst="bentConnector3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肘形连接符 35"/>
            <p:cNvCxnSpPr>
              <a:stCxn id="9" idx="2"/>
              <a:endCxn id="23" idx="0"/>
            </p:cNvCxnSpPr>
            <p:nvPr/>
          </p:nvCxnSpPr>
          <p:spPr>
            <a:xfrm rot="16200000" flipH="1">
              <a:off x="5796862" y="2816206"/>
              <a:ext cx="934652" cy="432048"/>
            </a:xfrm>
            <a:prstGeom prst="bentConnector3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肘形连接符 36"/>
            <p:cNvCxnSpPr>
              <a:stCxn id="9" idx="2"/>
              <a:endCxn id="27" idx="0"/>
            </p:cNvCxnSpPr>
            <p:nvPr/>
          </p:nvCxnSpPr>
          <p:spPr>
            <a:xfrm rot="16200000" flipH="1">
              <a:off x="6510881" y="2102187"/>
              <a:ext cx="946774" cy="1872208"/>
            </a:xfrm>
            <a:prstGeom prst="bentConnector3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4" name="等腰三角形 43"/>
            <p:cNvSpPr/>
            <p:nvPr/>
          </p:nvSpPr>
          <p:spPr>
            <a:xfrm>
              <a:off x="2241468" y="2636911"/>
              <a:ext cx="196385" cy="144017"/>
            </a:xfrm>
            <a:prstGeom prst="triangle">
              <a:avLst/>
            </a:prstGeom>
            <a:ln w="3175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45" name="等腰三角形 44"/>
            <p:cNvSpPr/>
            <p:nvPr/>
          </p:nvSpPr>
          <p:spPr>
            <a:xfrm>
              <a:off x="5940152" y="2708919"/>
              <a:ext cx="216024" cy="144017"/>
            </a:xfrm>
            <a:prstGeom prst="triangle">
              <a:avLst/>
            </a:prstGeom>
            <a:ln w="3175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black"/>
                </a:solidFill>
              </a:endParaRPr>
            </a:p>
          </p:txBody>
        </p:sp>
        <p:cxnSp>
          <p:nvCxnSpPr>
            <p:cNvPr id="47" name="直接箭头连接符 46"/>
            <p:cNvCxnSpPr>
              <a:stCxn id="3" idx="3"/>
              <a:endCxn id="8" idx="1"/>
            </p:cNvCxnSpPr>
            <p:nvPr/>
          </p:nvCxnSpPr>
          <p:spPr>
            <a:xfrm flipV="1">
              <a:off x="2987824" y="1916832"/>
              <a:ext cx="2304256" cy="14209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8" name="流程图: 决策 47"/>
            <p:cNvSpPr/>
            <p:nvPr/>
          </p:nvSpPr>
          <p:spPr>
            <a:xfrm>
              <a:off x="2987824" y="1823029"/>
              <a:ext cx="288032" cy="216024"/>
            </a:xfrm>
            <a:prstGeom prst="flowChartDecision">
              <a:avLst/>
            </a:prstGeom>
            <a:ln w="3175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black"/>
                </a:solidFill>
              </a:endParaRPr>
            </a:p>
          </p:txBody>
        </p:sp>
      </p:grpSp>
      <p:sp>
        <p:nvSpPr>
          <p:cNvPr id="39" name="TextBox 38"/>
          <p:cNvSpPr txBox="1"/>
          <p:nvPr/>
        </p:nvSpPr>
        <p:spPr>
          <a:xfrm>
            <a:off x="2886388" y="5857022"/>
            <a:ext cx="274947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000" dirty="0" smtClean="0">
                <a:solidFill>
                  <a:prstClr val="black"/>
                </a:solidFill>
                <a:latin typeface="黑体" pitchFamily="49" charset="-122"/>
                <a:ea typeface="黑体" pitchFamily="49" charset="-122"/>
              </a:rPr>
              <a:t>实验中的桥接模式类图</a:t>
            </a:r>
            <a:endParaRPr lang="zh-CN" altLang="en-US" sz="2000" dirty="0">
              <a:solidFill>
                <a:prstClr val="black"/>
              </a:solidFill>
              <a:latin typeface="黑体" pitchFamily="49" charset="-122"/>
              <a:ea typeface="黑体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9595621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1052736"/>
            <a:ext cx="5871142" cy="3764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39458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630" y="1268760"/>
            <a:ext cx="8042740" cy="43204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76413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7652" y="1052735"/>
            <a:ext cx="6248696" cy="47525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10778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7704" y="378727"/>
            <a:ext cx="5040562" cy="61005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97225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4"/>
          <p:cNvSpPr txBox="1">
            <a:spLocks noChangeArrowheads="1"/>
          </p:cNvSpPr>
          <p:nvPr/>
        </p:nvSpPr>
        <p:spPr bwMode="auto">
          <a:xfrm>
            <a:off x="533400" y="609600"/>
            <a:ext cx="3657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eaLnBrk="1" hangingPunct="1"/>
            <a:r>
              <a:rPr lang="zh-CN" altLang="en-US" sz="2000" b="1" dirty="0">
                <a:solidFill>
                  <a:prstClr val="black"/>
                </a:solidFill>
                <a:latin typeface="黑体" pitchFamily="49" charset="-122"/>
                <a:ea typeface="黑体" pitchFamily="49" charset="-122"/>
              </a:rPr>
              <a:t>桥接模式的一般化</a:t>
            </a:r>
            <a:r>
              <a:rPr lang="zh-CN" altLang="en-US" sz="2000" b="1" dirty="0" smtClean="0">
                <a:solidFill>
                  <a:prstClr val="black"/>
                </a:solidFill>
                <a:latin typeface="黑体" pitchFamily="49" charset="-122"/>
                <a:ea typeface="黑体" pitchFamily="49" charset="-122"/>
              </a:rPr>
              <a:t>代码编写</a:t>
            </a:r>
            <a:endParaRPr lang="zh-CN" altLang="en-US" sz="2000" b="1" dirty="0">
              <a:solidFill>
                <a:prstClr val="black"/>
              </a:solidFill>
              <a:latin typeface="黑体" pitchFamily="49" charset="-122"/>
              <a:ea typeface="黑体" pitchFamily="49" charset="-122"/>
            </a:endParaRPr>
          </a:p>
        </p:txBody>
      </p:sp>
      <p:pic>
        <p:nvPicPr>
          <p:cNvPr id="3" name="Picture 5" descr="1"/>
          <p:cNvPicPr>
            <a:picLocks noChangeAspect="1" noChangeArrowheads="1"/>
          </p:cNvPicPr>
          <p:nvPr/>
        </p:nvPicPr>
        <p:blipFill>
          <a:blip r:embed="rId2">
            <a:lum bright="-12000" contras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717675"/>
            <a:ext cx="7623175" cy="3686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59650610"/>
      </p:ext>
    </p:extLst>
  </p:cSld>
  <p:clrMapOvr>
    <a:masterClrMapping/>
  </p:clrMapOvr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都市">
  <a:themeElements>
    <a:clrScheme name="都市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都市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都市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266</Words>
  <Application>Microsoft Office PowerPoint</Application>
  <PresentationFormat>全屏显示(4:3)</PresentationFormat>
  <Paragraphs>34</Paragraphs>
  <Slides>14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3</vt:i4>
      </vt:variant>
      <vt:variant>
        <vt:lpstr>幻灯片标题</vt:lpstr>
      </vt:variant>
      <vt:variant>
        <vt:i4>14</vt:i4>
      </vt:variant>
    </vt:vector>
  </HeadingPairs>
  <TitlesOfParts>
    <vt:vector size="17" baseType="lpstr">
      <vt:lpstr>Office 主题</vt:lpstr>
      <vt:lpstr>都市</vt:lpstr>
      <vt:lpstr>1_Office 主题</vt:lpstr>
      <vt:lpstr>实验四：桥接模式实验</vt:lpstr>
      <vt:lpstr>实验内容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桥接模式实验</dc:title>
  <dc:creator>think</dc:creator>
  <cp:lastModifiedBy>think</cp:lastModifiedBy>
  <cp:revision>7</cp:revision>
  <dcterms:created xsi:type="dcterms:W3CDTF">2017-10-13T14:34:26Z</dcterms:created>
  <dcterms:modified xsi:type="dcterms:W3CDTF">2017-10-22T14:18:39Z</dcterms:modified>
</cp:coreProperties>
</file>