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6" r:id="rId5"/>
    <p:sldId id="271" r:id="rId6"/>
    <p:sldId id="278" r:id="rId7"/>
    <p:sldId id="279" r:id="rId8"/>
    <p:sldId id="280" r:id="rId9"/>
    <p:sldId id="281" r:id="rId10"/>
    <p:sldId id="282" r:id="rId11"/>
    <p:sldId id="283" r:id="rId12"/>
    <p:sldId id="284" r:id="rId13"/>
    <p:sldId id="285" r:id="rId14"/>
    <p:sldId id="272" r:id="rId15"/>
    <p:sldId id="274" r:id="rId16"/>
    <p:sldId id="275" r:id="rId17"/>
    <p:sldId id="276" r:id="rId18"/>
    <p:sldId id="277"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3" name="矩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4" name="矩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5" name="矩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6" name="矩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矩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0" name="圆角矩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1" name="圆角矩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矩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矩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矩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矩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标题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6705600" y="4206240"/>
            <a:ext cx="960120" cy="457200"/>
          </a:xfrm>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17" name="页脚占位符 16"/>
          <p:cNvSpPr>
            <a:spLocks noGrp="1"/>
          </p:cNvSpPr>
          <p:nvPr>
            <p:ph type="ftr" sz="quarter" idx="11"/>
          </p:nvPr>
        </p:nvSpPr>
        <p:spPr>
          <a:xfrm>
            <a:off x="5410200" y="4205288"/>
            <a:ext cx="1295400" cy="457200"/>
          </a:xfrm>
        </p:spPr>
        <p:txBody>
          <a:bodyPr/>
          <a:lstStyle/>
          <a:p>
            <a:endParaRPr lang="zh-CN" altLang="en-US">
              <a:solidFill>
                <a:srgbClr val="438086"/>
              </a:solidFill>
            </a:endParaRPr>
          </a:p>
        </p:txBody>
      </p:sp>
      <p:sp>
        <p:nvSpPr>
          <p:cNvPr id="29" name="灯片编号占位符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C913308-F349-4B6D-A68A-DD1791B4A57B}" type="slidenum">
              <a:rPr lang="zh-CN" altLang="en-US" smtClean="0">
                <a:solidFill>
                  <a:prstClr val="white"/>
                </a:solidFill>
              </a:rPr>
              <a:pPr/>
              <a:t>‹#›</a:t>
            </a:fld>
            <a:endParaRPr lang="zh-CN" altLang="en-US">
              <a:solidFill>
                <a:prstClr val="white"/>
              </a:solidFill>
            </a:endParaRPr>
          </a:p>
        </p:txBody>
      </p:sp>
    </p:spTree>
    <p:extLst>
      <p:ext uri="{BB962C8B-B14F-4D97-AF65-F5344CB8AC3E}">
        <p14:creationId xmlns:p14="http://schemas.microsoft.com/office/powerpoint/2010/main" val="2018911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714016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480121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482155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81000" y="1143000"/>
            <a:ext cx="8382000" cy="1069848"/>
          </a:xfrm>
        </p:spPr>
        <p:txBody>
          <a:bodyPr anchor="ctr"/>
          <a:lstStyle>
            <a:lvl1pPr>
              <a:defRPr sz="4000" b="0" i="0"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6" name="日期占位符 25"/>
          <p:cNvSpPr>
            <a:spLocks noGrp="1"/>
          </p:cNvSpPr>
          <p:nvPr>
            <p:ph type="dt" sz="half" idx="10"/>
          </p:nvPr>
        </p:nvSpPr>
        <p:spPr/>
        <p:txBody>
          <a:bodyPr rtlCol="0"/>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27" name="灯片编号占位符 26"/>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28" name="页脚占位符 27"/>
          <p:cNvSpPr>
            <a:spLocks noGrp="1"/>
          </p:cNvSpPr>
          <p:nvPr>
            <p:ph type="ftr" sz="quarter" idx="12"/>
          </p:nvPr>
        </p:nvSpPr>
        <p:spPr/>
        <p:txBody>
          <a:bodyPr rtlCol="0"/>
          <a:lstStyle/>
          <a:p>
            <a:endParaRPr lang="zh-CN" altLang="en-US">
              <a:solidFill>
                <a:srgbClr val="438086"/>
              </a:solidFill>
            </a:endParaRPr>
          </a:p>
        </p:txBody>
      </p:sp>
    </p:spTree>
    <p:extLst>
      <p:ext uri="{BB962C8B-B14F-4D97-AF65-F5344CB8AC3E}">
        <p14:creationId xmlns:p14="http://schemas.microsoft.com/office/powerpoint/2010/main" val="3043111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a:xfrm>
            <a:off x="6583680" y="612648"/>
            <a:ext cx="957264" cy="457200"/>
          </a:xfrm>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4" name="页脚占位符 3"/>
          <p:cNvSpPr>
            <a:spLocks noGrp="1"/>
          </p:cNvSpPr>
          <p:nvPr>
            <p:ph type="ftr" sz="quarter" idx="11"/>
          </p:nvPr>
        </p:nvSpPr>
        <p:spPr>
          <a:xfrm>
            <a:off x="5257800" y="612648"/>
            <a:ext cx="1325880" cy="457200"/>
          </a:xfrm>
        </p:spPr>
        <p:txBody>
          <a:bodyPr/>
          <a:lstStyle/>
          <a:p>
            <a:endParaRPr lang="zh-CN" altLang="en-US">
              <a:solidFill>
                <a:srgbClr val="438086"/>
              </a:solidFill>
            </a:endParaRPr>
          </a:p>
        </p:txBody>
      </p:sp>
      <p:sp>
        <p:nvSpPr>
          <p:cNvPr id="5" name="灯片编号占位符 4"/>
          <p:cNvSpPr>
            <a:spLocks noGrp="1"/>
          </p:cNvSpPr>
          <p:nvPr>
            <p:ph type="sldNum" sz="quarter" idx="12"/>
          </p:nvPr>
        </p:nvSpPr>
        <p:spPr>
          <a:xfrm>
            <a:off x="8174736" y="2272"/>
            <a:ext cx="762000" cy="365760"/>
          </a:xfrm>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081589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3" name="页脚占位符 2"/>
          <p:cNvSpPr>
            <a:spLocks noGrp="1"/>
          </p:cNvSpPr>
          <p:nvPr>
            <p:ph type="ftr" sz="quarter" idx="11"/>
          </p:nvPr>
        </p:nvSpPr>
        <p:spPr/>
        <p:txBody>
          <a:bodyPr/>
          <a:lstStyle/>
          <a:p>
            <a:endParaRPr lang="zh-CN" altLang="en-US">
              <a:solidFill>
                <a:srgbClr val="438086"/>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3264194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53496" y="1101970"/>
            <a:ext cx="3383280" cy="877824"/>
          </a:xfrm>
        </p:spPr>
        <p:txBody>
          <a:bodyPr anchor="b"/>
          <a:lstStyle>
            <a:lvl1pPr algn="l">
              <a:buNone/>
              <a:defRPr sz="1800" b="1"/>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23190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6" name="页脚占位符 5"/>
          <p:cNvSpPr>
            <a:spLocks noGrp="1"/>
          </p:cNvSpPr>
          <p:nvPr>
            <p:ph type="ftr" sz="quarter" idx="11"/>
          </p:nvPr>
        </p:nvSpPr>
        <p:spPr/>
        <p:txBody>
          <a:bodyPr/>
          <a:lstStyle/>
          <a:p>
            <a:endParaRPr lang="zh-CN" altLang="en-US">
              <a:solidFill>
                <a:srgbClr val="438086"/>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679880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34619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1143000"/>
            <a:ext cx="1905000" cy="5486400"/>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143000"/>
            <a:ext cx="6248400" cy="5486400"/>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5" name="页脚占位符 4"/>
          <p:cNvSpPr>
            <a:spLocks noGrp="1"/>
          </p:cNvSpPr>
          <p:nvPr>
            <p:ph type="ftr" sz="quarter" idx="11"/>
          </p:nvPr>
        </p:nvSpPr>
        <p:spPr/>
        <p:txBody>
          <a:bodyPr/>
          <a:lstStyle/>
          <a:p>
            <a:endParaRPr lang="zh-CN" altLang="en-US">
              <a:solidFill>
                <a:srgbClr val="438086"/>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6295003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C5434E-13CD-45CB-963F-A37A7C414C36}"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4746732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E016685-CC83-48A0-B138-3036FEBA965D}"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0592892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F733DBB-AFD4-489A-8375-C6DB849B185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7394476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FBF7ED-CBD9-425E-8706-3E6709732E1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5028501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26405EC-F9AB-4346-A631-CF985818ADF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274135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607952A-5814-4E08-B890-C41985FE705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0832208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8A1CB9B-A011-487A-95BD-1B2CC1879E4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11870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89F11C-4448-4569-A07B-F0ECF67911AA}"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5566374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62B3C-432E-4295-8BF9-BB8300F6B9D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9922846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410E30-C381-4A87-9628-66EDF617D5A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2539181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4B9E28-3BAB-4560-8ABF-5B879C0FCD4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842376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C5434E-13CD-45CB-963F-A37A7C414C36}"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9658841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E016685-CC83-48A0-B138-3036FEBA965D}"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2829709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F733DBB-AFD4-489A-8375-C6DB849B185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8760414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FBF7ED-CBD9-425E-8706-3E6709732E1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5167069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26405EC-F9AB-4346-A631-CF985818ADF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9660206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607952A-5814-4E08-B890-C41985FE705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0332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8A1CB9B-A011-487A-95BD-1B2CC1879E4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7543772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89F11C-4448-4569-A07B-F0ECF67911AA}"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7259412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B62B3C-432E-4295-8BF9-BB8300F6B9D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2005719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410E30-C381-4A87-9628-66EDF617D5A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1066907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4B9E28-3BAB-4560-8ABF-5B879C0FCD4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962595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2017/10/22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矩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矩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0" name="矩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1" name="矩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矩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3" name="圆角矩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4" name="圆角矩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5" name="矩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矩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矩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8" name="矩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9" name="矩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0" name="矩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标题占位符 21"/>
          <p:cNvSpPr>
            <a:spLocks noGrp="1"/>
          </p:cNvSpPr>
          <p:nvPr>
            <p:ph type="title"/>
          </p:nvPr>
        </p:nvSpPr>
        <p:spPr>
          <a:xfrm>
            <a:off x="457200" y="1143000"/>
            <a:ext cx="8229600" cy="10668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30820CF-B880-4189-942D-D702A7CBA730}" type="datetimeFigureOut">
              <a:rPr lang="zh-CN" altLang="en-US" smtClean="0">
                <a:solidFill>
                  <a:srgbClr val="438086"/>
                </a:solidFill>
              </a:rPr>
              <a:pPr/>
              <a:t>2017/10/22</a:t>
            </a:fld>
            <a:endParaRPr lang="zh-CN" altLang="en-US">
              <a:solidFill>
                <a:srgbClr val="438086"/>
              </a:solidFill>
            </a:endParaRPr>
          </a:p>
        </p:txBody>
      </p:sp>
      <p:sp>
        <p:nvSpPr>
          <p:cNvPr id="3" name="页脚占位符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zh-CN" altLang="en-US">
              <a:solidFill>
                <a:srgbClr val="438086"/>
              </a:solidFill>
            </a:endParaRPr>
          </a:p>
        </p:txBody>
      </p:sp>
      <p:sp>
        <p:nvSpPr>
          <p:cNvPr id="23" name="灯片编号占位符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272456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itchFamily="2" charset="-122"/>
              </a:defRPr>
            </a:lvl1pPr>
          </a:lstStyle>
          <a:p>
            <a:pPr fontAlgn="base">
              <a:spcBef>
                <a:spcPct val="0"/>
              </a:spcBef>
              <a:spcAft>
                <a:spcPct val="0"/>
              </a:spcAft>
              <a:defRPr/>
            </a:pPr>
            <a:fld id="{7F423F2A-6D07-44B3-BC8F-966B33756EA1}" type="slidenum">
              <a:rPr lang="en-US" altLang="zh-CN">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10916483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itchFamily="2" charset="-122"/>
              </a:defRPr>
            </a:lvl1pPr>
          </a:lstStyle>
          <a:p>
            <a:pPr fontAlgn="base">
              <a:spcBef>
                <a:spcPct val="0"/>
              </a:spcBef>
              <a:spcAft>
                <a:spcPct val="0"/>
              </a:spcAft>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itchFamily="2" charset="-122"/>
              </a:defRPr>
            </a:lvl1pPr>
          </a:lstStyle>
          <a:p>
            <a:pPr fontAlgn="base">
              <a:spcBef>
                <a:spcPct val="0"/>
              </a:spcBef>
              <a:spcAft>
                <a:spcPct val="0"/>
              </a:spcAft>
              <a:defRPr/>
            </a:pPr>
            <a:fld id="{7F423F2A-6D07-44B3-BC8F-966B33756EA1}" type="slidenum">
              <a:rPr lang="en-US" altLang="zh-CN">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val="29348581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124744"/>
            <a:ext cx="7772400" cy="1470025"/>
          </a:xfrm>
        </p:spPr>
        <p:txBody>
          <a:bodyPr>
            <a:normAutofit/>
          </a:bodyPr>
          <a:lstStyle/>
          <a:p>
            <a:r>
              <a:rPr lang="zh-CN" altLang="en-US" sz="4800" dirty="0" smtClean="0">
                <a:latin typeface="黑体" pitchFamily="49" charset="-122"/>
                <a:ea typeface="黑体" pitchFamily="49" charset="-122"/>
              </a:rPr>
              <a:t>实验三：适配器模式实验</a:t>
            </a:r>
            <a:endParaRPr lang="zh-CN" altLang="en-US" sz="4800" dirty="0">
              <a:latin typeface="黑体" pitchFamily="49" charset="-122"/>
              <a:ea typeface="黑体" pitchFamily="49" charset="-122"/>
            </a:endParaRPr>
          </a:p>
        </p:txBody>
      </p:sp>
      <p:sp>
        <p:nvSpPr>
          <p:cNvPr id="3" name="副标题 2"/>
          <p:cNvSpPr>
            <a:spLocks noGrp="1"/>
          </p:cNvSpPr>
          <p:nvPr>
            <p:ph type="subTitle" idx="1"/>
          </p:nvPr>
        </p:nvSpPr>
        <p:spPr>
          <a:xfrm>
            <a:off x="683568" y="4005064"/>
            <a:ext cx="7632848" cy="2592288"/>
          </a:xfrm>
        </p:spPr>
        <p:txBody>
          <a:bodyPr>
            <a:normAutofit fontScale="92500" lnSpcReduction="20000"/>
          </a:bodyPr>
          <a:lstStyle/>
          <a:p>
            <a:pPr algn="l"/>
            <a:r>
              <a:rPr lang="zh-CN" altLang="en-US" sz="2800" b="1" dirty="0" smtClean="0">
                <a:solidFill>
                  <a:schemeClr val="tx1">
                    <a:lumMod val="75000"/>
                    <a:lumOff val="25000"/>
                  </a:schemeClr>
                </a:solidFill>
              </a:rPr>
              <a:t>实验目的：</a:t>
            </a:r>
            <a:endParaRPr lang="en-US" altLang="zh-CN" sz="2800" b="1" dirty="0" smtClean="0">
              <a:solidFill>
                <a:schemeClr val="tx1">
                  <a:lumMod val="75000"/>
                  <a:lumOff val="25000"/>
                </a:schemeClr>
              </a:solidFill>
            </a:endParaRPr>
          </a:p>
          <a:p>
            <a:pPr>
              <a:lnSpc>
                <a:spcPct val="120000"/>
              </a:lnSpc>
            </a:pPr>
            <a:r>
              <a:rPr lang="en-US" altLang="zh-CN" dirty="0">
                <a:solidFill>
                  <a:schemeClr val="tx1">
                    <a:lumMod val="75000"/>
                    <a:lumOff val="25000"/>
                  </a:schemeClr>
                </a:solidFill>
                <a:latin typeface="仿宋" pitchFamily="49" charset="-122"/>
                <a:ea typeface="仿宋" pitchFamily="49" charset="-122"/>
              </a:rPr>
              <a:t>1</a:t>
            </a:r>
            <a:r>
              <a:rPr lang="zh-CN" altLang="en-US" dirty="0">
                <a:solidFill>
                  <a:schemeClr val="tx1">
                    <a:lumMod val="75000"/>
                    <a:lumOff val="25000"/>
                  </a:schemeClr>
                </a:solidFill>
                <a:latin typeface="仿宋" pitchFamily="49" charset="-122"/>
                <a:ea typeface="仿宋" pitchFamily="49" charset="-122"/>
              </a:rPr>
              <a:t>）初步了解和掌握适配器模式（</a:t>
            </a:r>
            <a:r>
              <a:rPr lang="en-US" altLang="zh-CN" dirty="0">
                <a:solidFill>
                  <a:schemeClr val="tx1">
                    <a:lumMod val="75000"/>
                    <a:lumOff val="25000"/>
                  </a:schemeClr>
                </a:solidFill>
                <a:latin typeface="仿宋" pitchFamily="49" charset="-122"/>
                <a:ea typeface="仿宋" pitchFamily="49" charset="-122"/>
              </a:rPr>
              <a:t>Adapter</a:t>
            </a:r>
            <a:r>
              <a:rPr lang="zh-CN" altLang="en-US" dirty="0">
                <a:solidFill>
                  <a:schemeClr val="tx1">
                    <a:lumMod val="75000"/>
                    <a:lumOff val="25000"/>
                  </a:schemeClr>
                </a:solidFill>
                <a:latin typeface="仿宋" pitchFamily="49" charset="-122"/>
                <a:ea typeface="仿宋" pitchFamily="49" charset="-122"/>
              </a:rPr>
              <a:t>）的类图结构，以及模式中的主要角色及其功能；</a:t>
            </a:r>
          </a:p>
          <a:p>
            <a:pPr>
              <a:lnSpc>
                <a:spcPct val="120000"/>
              </a:lnSpc>
            </a:pPr>
            <a:r>
              <a:rPr lang="en-US" altLang="zh-CN" dirty="0">
                <a:solidFill>
                  <a:schemeClr val="tx1">
                    <a:lumMod val="75000"/>
                    <a:lumOff val="25000"/>
                  </a:schemeClr>
                </a:solidFill>
                <a:latin typeface="仿宋" pitchFamily="49" charset="-122"/>
                <a:ea typeface="仿宋" pitchFamily="49" charset="-122"/>
              </a:rPr>
              <a:t>2</a:t>
            </a:r>
            <a:r>
              <a:rPr lang="zh-CN" altLang="en-US" dirty="0">
                <a:solidFill>
                  <a:schemeClr val="tx1">
                    <a:lumMod val="75000"/>
                    <a:lumOff val="25000"/>
                  </a:schemeClr>
                </a:solidFill>
                <a:latin typeface="仿宋" pitchFamily="49" charset="-122"/>
                <a:ea typeface="仿宋" pitchFamily="49" charset="-122"/>
              </a:rPr>
              <a:t>）能够利用适配器模式的类图和构建方法，通过掌握的编程语言，完成实验要求的内容；</a:t>
            </a:r>
          </a:p>
          <a:p>
            <a:pPr>
              <a:lnSpc>
                <a:spcPct val="120000"/>
              </a:lnSpc>
            </a:pPr>
            <a:r>
              <a:rPr lang="en-US" altLang="zh-CN" dirty="0">
                <a:solidFill>
                  <a:schemeClr val="tx1">
                    <a:lumMod val="75000"/>
                    <a:lumOff val="25000"/>
                  </a:schemeClr>
                </a:solidFill>
                <a:latin typeface="仿宋" pitchFamily="49" charset="-122"/>
                <a:ea typeface="仿宋" pitchFamily="49" charset="-122"/>
              </a:rPr>
              <a:t>3</a:t>
            </a:r>
            <a:r>
              <a:rPr lang="zh-CN" altLang="en-US" dirty="0">
                <a:solidFill>
                  <a:schemeClr val="tx1">
                    <a:lumMod val="75000"/>
                    <a:lumOff val="25000"/>
                  </a:schemeClr>
                </a:solidFill>
                <a:latin typeface="仿宋" pitchFamily="49" charset="-122"/>
                <a:ea typeface="仿宋" pitchFamily="49" charset="-122"/>
              </a:rPr>
              <a:t>）理解适配器模式如何实现各个对象不同接口之间进行转换机制和基本构建方法。</a:t>
            </a:r>
          </a:p>
        </p:txBody>
      </p:sp>
    </p:spTree>
    <p:extLst>
      <p:ext uri="{BB962C8B-B14F-4D97-AF65-F5344CB8AC3E}">
        <p14:creationId xmlns:p14="http://schemas.microsoft.com/office/powerpoint/2010/main" val="3635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4"/>
          <p:cNvPicPr>
            <a:picLocks noChangeAspect="1" noChangeArrowheads="1"/>
          </p:cNvPicPr>
          <p:nvPr/>
        </p:nvPicPr>
        <p:blipFill>
          <a:blip r:embed="rId2">
            <a:lum bright="-12000" contrast="24000"/>
            <a:extLst>
              <a:ext uri="{28A0092B-C50C-407E-A947-70E740481C1C}">
                <a14:useLocalDpi xmlns:a14="http://schemas.microsoft.com/office/drawing/2010/main" val="0"/>
              </a:ext>
            </a:extLst>
          </a:blip>
          <a:srcRect/>
          <a:stretch>
            <a:fillRect/>
          </a:stretch>
        </p:blipFill>
        <p:spPr bwMode="auto">
          <a:xfrm>
            <a:off x="1770903" y="1406220"/>
            <a:ext cx="487997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5"/>
          <p:cNvSpPr txBox="1">
            <a:spLocks noChangeArrowheads="1"/>
          </p:cNvSpPr>
          <p:nvPr/>
        </p:nvSpPr>
        <p:spPr bwMode="auto">
          <a:xfrm>
            <a:off x="441325" y="403225"/>
            <a:ext cx="26066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a:t>适配后的客户端应用</a:t>
            </a:r>
          </a:p>
        </p:txBody>
      </p:sp>
    </p:spTree>
    <p:extLst>
      <p:ext uri="{BB962C8B-B14F-4D97-AF65-F5344CB8AC3E}">
        <p14:creationId xmlns:p14="http://schemas.microsoft.com/office/powerpoint/2010/main" val="896320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4" descr="2"/>
          <p:cNvPicPr>
            <a:picLocks noChangeAspect="1" noChangeArrowheads="1"/>
          </p:cNvPicPr>
          <p:nvPr/>
        </p:nvPicPr>
        <p:blipFill>
          <a:blip r:embed="rId2">
            <a:lum bright="-18000" contrast="42000"/>
            <a:extLst>
              <a:ext uri="{28A0092B-C50C-407E-A947-70E740481C1C}">
                <a14:useLocalDpi xmlns:a14="http://schemas.microsoft.com/office/drawing/2010/main" val="0"/>
              </a:ext>
            </a:extLst>
          </a:blip>
          <a:srcRect/>
          <a:stretch>
            <a:fillRect/>
          </a:stretch>
        </p:blipFill>
        <p:spPr bwMode="auto">
          <a:xfrm>
            <a:off x="609600" y="1124744"/>
            <a:ext cx="79248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5"/>
          <p:cNvSpPr txBox="1">
            <a:spLocks noChangeArrowheads="1"/>
          </p:cNvSpPr>
          <p:nvPr/>
        </p:nvSpPr>
        <p:spPr bwMode="auto">
          <a:xfrm>
            <a:off x="2915816" y="5622925"/>
            <a:ext cx="367240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fontAlgn="base" hangingPunct="1">
              <a:spcBef>
                <a:spcPct val="0"/>
              </a:spcBef>
              <a:spcAft>
                <a:spcPct val="0"/>
              </a:spcAft>
            </a:pPr>
            <a:r>
              <a:rPr lang="zh-CN" altLang="en-US" sz="2000" b="1" dirty="0" smtClean="0">
                <a:solidFill>
                  <a:srgbClr val="000000"/>
                </a:solidFill>
              </a:rPr>
              <a:t>适配器模式的一般化类图结构</a:t>
            </a:r>
          </a:p>
        </p:txBody>
      </p:sp>
    </p:spTree>
    <p:extLst>
      <p:ext uri="{BB962C8B-B14F-4D97-AF65-F5344CB8AC3E}">
        <p14:creationId xmlns:p14="http://schemas.microsoft.com/office/powerpoint/2010/main" val="3917069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3"/>
          <p:cNvPicPr>
            <a:picLocks noChangeAspect="1" noChangeArrowheads="1"/>
          </p:cNvPicPr>
          <p:nvPr/>
        </p:nvPicPr>
        <p:blipFill>
          <a:blip r:embed="rId2">
            <a:lum bright="-12000" contrast="30000"/>
            <a:extLst>
              <a:ext uri="{28A0092B-C50C-407E-A947-70E740481C1C}">
                <a14:useLocalDpi xmlns:a14="http://schemas.microsoft.com/office/drawing/2010/main" val="0"/>
              </a:ext>
            </a:extLst>
          </a:blip>
          <a:srcRect/>
          <a:stretch>
            <a:fillRect/>
          </a:stretch>
        </p:blipFill>
        <p:spPr bwMode="auto">
          <a:xfrm>
            <a:off x="1828800" y="1981200"/>
            <a:ext cx="5638800" cy="268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5"/>
          <p:cNvSpPr txBox="1">
            <a:spLocks noChangeArrowheads="1"/>
          </p:cNvSpPr>
          <p:nvPr/>
        </p:nvSpPr>
        <p:spPr bwMode="auto">
          <a:xfrm>
            <a:off x="822325" y="1001713"/>
            <a:ext cx="3140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fontAlgn="base" hangingPunct="1">
              <a:spcBef>
                <a:spcPct val="0"/>
              </a:spcBef>
              <a:spcAft>
                <a:spcPct val="0"/>
              </a:spcAft>
            </a:pPr>
            <a:r>
              <a:rPr lang="zh-CN" altLang="en-US" sz="2000" b="1" smtClean="0">
                <a:solidFill>
                  <a:srgbClr val="000000"/>
                </a:solidFill>
              </a:rPr>
              <a:t>目标接口</a:t>
            </a:r>
            <a:r>
              <a:rPr lang="en-US" altLang="zh-CN" sz="2000" b="1" smtClean="0">
                <a:solidFill>
                  <a:srgbClr val="000000"/>
                </a:solidFill>
              </a:rPr>
              <a:t>Target</a:t>
            </a:r>
          </a:p>
        </p:txBody>
      </p:sp>
    </p:spTree>
    <p:extLst>
      <p:ext uri="{BB962C8B-B14F-4D97-AF65-F5344CB8AC3E}">
        <p14:creationId xmlns:p14="http://schemas.microsoft.com/office/powerpoint/2010/main" val="3478293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1"/>
          <p:cNvPicPr>
            <a:picLocks noChangeAspect="1" noChangeArrowheads="1"/>
          </p:cNvPicPr>
          <p:nvPr/>
        </p:nvPicPr>
        <p:blipFill>
          <a:blip r:embed="rId2">
            <a:lum bright="-12000" contrast="30000"/>
            <a:extLst>
              <a:ext uri="{28A0092B-C50C-407E-A947-70E740481C1C}">
                <a14:useLocalDpi xmlns:a14="http://schemas.microsoft.com/office/drawing/2010/main" val="0"/>
              </a:ext>
            </a:extLst>
          </a:blip>
          <a:srcRect/>
          <a:stretch>
            <a:fillRect/>
          </a:stretch>
        </p:blipFill>
        <p:spPr bwMode="auto">
          <a:xfrm>
            <a:off x="1981200" y="2120900"/>
            <a:ext cx="5181600" cy="261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5"/>
          <p:cNvSpPr txBox="1">
            <a:spLocks noChangeArrowheads="1"/>
          </p:cNvSpPr>
          <p:nvPr/>
        </p:nvSpPr>
        <p:spPr bwMode="auto">
          <a:xfrm>
            <a:off x="822325" y="1001713"/>
            <a:ext cx="3140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fontAlgn="base" hangingPunct="1">
              <a:spcBef>
                <a:spcPct val="0"/>
              </a:spcBef>
              <a:spcAft>
                <a:spcPct val="0"/>
              </a:spcAft>
            </a:pPr>
            <a:r>
              <a:rPr lang="zh-CN" altLang="en-US" sz="2000" b="1" smtClean="0">
                <a:solidFill>
                  <a:srgbClr val="000000"/>
                </a:solidFill>
              </a:rPr>
              <a:t>需适配的类</a:t>
            </a:r>
            <a:r>
              <a:rPr lang="en-US" altLang="zh-CN" sz="2000" b="1" smtClean="0">
                <a:solidFill>
                  <a:srgbClr val="000000"/>
                </a:solidFill>
              </a:rPr>
              <a:t>Adaptee</a:t>
            </a:r>
          </a:p>
        </p:txBody>
      </p:sp>
    </p:spTree>
    <p:extLst>
      <p:ext uri="{BB962C8B-B14F-4D97-AF65-F5344CB8AC3E}">
        <p14:creationId xmlns:p14="http://schemas.microsoft.com/office/powerpoint/2010/main" val="3486914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822325" y="1001713"/>
            <a:ext cx="3140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fontAlgn="base" hangingPunct="1">
              <a:spcBef>
                <a:spcPct val="0"/>
              </a:spcBef>
              <a:spcAft>
                <a:spcPct val="0"/>
              </a:spcAft>
            </a:pPr>
            <a:r>
              <a:rPr lang="zh-CN" altLang="en-US" sz="2000" b="1" dirty="0" smtClean="0">
                <a:solidFill>
                  <a:srgbClr val="000000"/>
                </a:solidFill>
              </a:rPr>
              <a:t>适配器类</a:t>
            </a:r>
            <a:r>
              <a:rPr lang="en-US" altLang="zh-CN" sz="2000" b="1" dirty="0" smtClean="0">
                <a:solidFill>
                  <a:srgbClr val="000000"/>
                </a:solidFill>
              </a:rPr>
              <a:t>Adapter</a:t>
            </a:r>
          </a:p>
        </p:txBody>
      </p:sp>
      <p:pic>
        <p:nvPicPr>
          <p:cNvPr id="6147" name="Picture 5" descr="1"/>
          <p:cNvPicPr>
            <a:picLocks noChangeAspect="1" noChangeArrowheads="1"/>
          </p:cNvPicPr>
          <p:nvPr/>
        </p:nvPicPr>
        <p:blipFill>
          <a:blip r:embed="rId2">
            <a:lum bright="-12000" contrast="30000"/>
            <a:extLst>
              <a:ext uri="{28A0092B-C50C-407E-A947-70E740481C1C}">
                <a14:useLocalDpi xmlns:a14="http://schemas.microsoft.com/office/drawing/2010/main" val="0"/>
              </a:ext>
            </a:extLst>
          </a:blip>
          <a:srcRect/>
          <a:stretch>
            <a:fillRect/>
          </a:stretch>
        </p:blipFill>
        <p:spPr bwMode="auto">
          <a:xfrm>
            <a:off x="1752600" y="1981200"/>
            <a:ext cx="5638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Oval 6"/>
          <p:cNvSpPr>
            <a:spLocks noChangeArrowheads="1"/>
          </p:cNvSpPr>
          <p:nvPr/>
        </p:nvSpPr>
        <p:spPr bwMode="auto">
          <a:xfrm>
            <a:off x="6705600" y="838200"/>
            <a:ext cx="17526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zh-CN" altLang="en-US" smtClean="0">
                <a:solidFill>
                  <a:srgbClr val="000000"/>
                </a:solidFill>
              </a:rPr>
              <a:t>包含私有的</a:t>
            </a:r>
          </a:p>
          <a:p>
            <a:pPr algn="ctr" fontAlgn="base">
              <a:spcBef>
                <a:spcPct val="0"/>
              </a:spcBef>
              <a:spcAft>
                <a:spcPct val="0"/>
              </a:spcAft>
            </a:pPr>
            <a:r>
              <a:rPr lang="zh-CN" altLang="en-US" smtClean="0">
                <a:solidFill>
                  <a:srgbClr val="000000"/>
                </a:solidFill>
              </a:rPr>
              <a:t>待适配对象</a:t>
            </a:r>
          </a:p>
        </p:txBody>
      </p:sp>
      <p:sp>
        <p:nvSpPr>
          <p:cNvPr id="6149" name="Line 7"/>
          <p:cNvSpPr>
            <a:spLocks noChangeShapeType="1"/>
          </p:cNvSpPr>
          <p:nvPr/>
        </p:nvSpPr>
        <p:spPr bwMode="auto">
          <a:xfrm flipH="1">
            <a:off x="6172200" y="1600200"/>
            <a:ext cx="1066800" cy="9906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smtClean="0">
              <a:solidFill>
                <a:srgbClr val="000000"/>
              </a:solidFill>
            </a:endParaRPr>
          </a:p>
        </p:txBody>
      </p:sp>
      <p:sp>
        <p:nvSpPr>
          <p:cNvPr id="6150" name="Oval 8"/>
          <p:cNvSpPr>
            <a:spLocks noChangeArrowheads="1"/>
          </p:cNvSpPr>
          <p:nvPr/>
        </p:nvSpPr>
        <p:spPr bwMode="auto">
          <a:xfrm>
            <a:off x="6019800" y="5410200"/>
            <a:ext cx="17526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zh-CN" altLang="en-US" smtClean="0">
                <a:solidFill>
                  <a:srgbClr val="000000"/>
                </a:solidFill>
              </a:rPr>
              <a:t>实现接口转换</a:t>
            </a:r>
          </a:p>
        </p:txBody>
      </p:sp>
      <p:sp>
        <p:nvSpPr>
          <p:cNvPr id="6151" name="Line 9"/>
          <p:cNvSpPr>
            <a:spLocks noChangeShapeType="1"/>
          </p:cNvSpPr>
          <p:nvPr/>
        </p:nvSpPr>
        <p:spPr bwMode="auto">
          <a:xfrm flipH="1" flipV="1">
            <a:off x="5257800" y="4419600"/>
            <a:ext cx="1295400" cy="9144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smtClean="0">
              <a:solidFill>
                <a:srgbClr val="000000"/>
              </a:solidFill>
            </a:endParaRPr>
          </a:p>
        </p:txBody>
      </p:sp>
    </p:spTree>
    <p:extLst>
      <p:ext uri="{BB962C8B-B14F-4D97-AF65-F5344CB8AC3E}">
        <p14:creationId xmlns:p14="http://schemas.microsoft.com/office/powerpoint/2010/main" val="1620463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1"/>
          <p:cNvPicPr>
            <a:picLocks noChangeAspect="1" noChangeArrowheads="1"/>
          </p:cNvPicPr>
          <p:nvPr/>
        </p:nvPicPr>
        <p:blipFill>
          <a:blip r:embed="rId2">
            <a:lum bright="-12000" contrast="36000"/>
            <a:extLst>
              <a:ext uri="{28A0092B-C50C-407E-A947-70E740481C1C}">
                <a14:useLocalDpi xmlns:a14="http://schemas.microsoft.com/office/drawing/2010/main" val="0"/>
              </a:ext>
            </a:extLst>
          </a:blip>
          <a:srcRect/>
          <a:stretch>
            <a:fillRect/>
          </a:stretch>
        </p:blipFill>
        <p:spPr bwMode="auto">
          <a:xfrm>
            <a:off x="1981200" y="2057400"/>
            <a:ext cx="503237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5"/>
          <p:cNvSpPr txBox="1">
            <a:spLocks noChangeArrowheads="1"/>
          </p:cNvSpPr>
          <p:nvPr/>
        </p:nvSpPr>
        <p:spPr bwMode="auto">
          <a:xfrm>
            <a:off x="822325" y="1001713"/>
            <a:ext cx="3140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fontAlgn="base" hangingPunct="1">
              <a:spcBef>
                <a:spcPct val="0"/>
              </a:spcBef>
              <a:spcAft>
                <a:spcPct val="0"/>
              </a:spcAft>
            </a:pPr>
            <a:r>
              <a:rPr lang="zh-CN" altLang="en-US" sz="2000" b="1" smtClean="0">
                <a:solidFill>
                  <a:srgbClr val="000000"/>
                </a:solidFill>
              </a:rPr>
              <a:t>客户端应用</a:t>
            </a:r>
          </a:p>
        </p:txBody>
      </p:sp>
      <p:sp>
        <p:nvSpPr>
          <p:cNvPr id="7172" name="Oval 6"/>
          <p:cNvSpPr>
            <a:spLocks noChangeArrowheads="1"/>
          </p:cNvSpPr>
          <p:nvPr/>
        </p:nvSpPr>
        <p:spPr bwMode="auto">
          <a:xfrm>
            <a:off x="7086600" y="3886200"/>
            <a:ext cx="14478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zh-CN" altLang="en-US" smtClean="0">
                <a:solidFill>
                  <a:srgbClr val="000000"/>
                </a:solidFill>
              </a:rPr>
              <a:t>对象赋值</a:t>
            </a:r>
          </a:p>
        </p:txBody>
      </p:sp>
      <p:sp>
        <p:nvSpPr>
          <p:cNvPr id="7173" name="Oval 7"/>
          <p:cNvSpPr>
            <a:spLocks noChangeArrowheads="1"/>
          </p:cNvSpPr>
          <p:nvPr/>
        </p:nvSpPr>
        <p:spPr bwMode="auto">
          <a:xfrm>
            <a:off x="304800" y="4648200"/>
            <a:ext cx="14478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zh-CN" altLang="en-US" smtClean="0">
                <a:solidFill>
                  <a:srgbClr val="000000"/>
                </a:solidFill>
              </a:rPr>
              <a:t>多态接口</a:t>
            </a:r>
          </a:p>
        </p:txBody>
      </p:sp>
      <p:sp>
        <p:nvSpPr>
          <p:cNvPr id="7174" name="Line 8"/>
          <p:cNvSpPr>
            <a:spLocks noChangeShapeType="1"/>
          </p:cNvSpPr>
          <p:nvPr/>
        </p:nvSpPr>
        <p:spPr bwMode="auto">
          <a:xfrm flipV="1">
            <a:off x="1219200" y="3657600"/>
            <a:ext cx="1295400" cy="9144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smtClean="0">
              <a:solidFill>
                <a:srgbClr val="000000"/>
              </a:solidFill>
            </a:endParaRPr>
          </a:p>
        </p:txBody>
      </p:sp>
      <p:sp>
        <p:nvSpPr>
          <p:cNvPr id="7175" name="Line 9"/>
          <p:cNvSpPr>
            <a:spLocks noChangeShapeType="1"/>
          </p:cNvSpPr>
          <p:nvPr/>
        </p:nvSpPr>
        <p:spPr bwMode="auto">
          <a:xfrm flipH="1" flipV="1">
            <a:off x="6096000" y="3200400"/>
            <a:ext cx="1219200" cy="6858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smtClean="0">
              <a:solidFill>
                <a:srgbClr val="000000"/>
              </a:solidFill>
            </a:endParaRPr>
          </a:p>
        </p:txBody>
      </p:sp>
    </p:spTree>
    <p:extLst>
      <p:ext uri="{BB962C8B-B14F-4D97-AF65-F5344CB8AC3E}">
        <p14:creationId xmlns:p14="http://schemas.microsoft.com/office/powerpoint/2010/main" val="361263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562000"/>
            <a:ext cx="8229600" cy="1066800"/>
          </a:xfrm>
        </p:spPr>
        <p:txBody>
          <a:bodyPr/>
          <a:lstStyle/>
          <a:p>
            <a:r>
              <a:rPr lang="zh-CN" altLang="en-US" dirty="0" smtClean="0"/>
              <a:t>实验内容</a:t>
            </a:r>
            <a:endParaRPr lang="zh-CN" altLang="en-US" dirty="0"/>
          </a:p>
        </p:txBody>
      </p:sp>
      <p:sp>
        <p:nvSpPr>
          <p:cNvPr id="3" name="内容占位符 2"/>
          <p:cNvSpPr>
            <a:spLocks noGrp="1"/>
          </p:cNvSpPr>
          <p:nvPr>
            <p:ph idx="1"/>
          </p:nvPr>
        </p:nvSpPr>
        <p:spPr>
          <a:xfrm>
            <a:off x="457200" y="1700808"/>
            <a:ext cx="8229600" cy="4752528"/>
          </a:xfrm>
        </p:spPr>
        <p:txBody>
          <a:bodyPr>
            <a:normAutofit fontScale="85000" lnSpcReduction="10000"/>
          </a:bodyPr>
          <a:lstStyle/>
          <a:p>
            <a:r>
              <a:rPr lang="zh-CN" altLang="en-US" dirty="0" smtClean="0">
                <a:latin typeface="楷体" pitchFamily="49" charset="-122"/>
                <a:ea typeface="楷体" pitchFamily="49" charset="-122"/>
              </a:rPr>
              <a:t>实验场景设计</a:t>
            </a:r>
            <a:endParaRPr lang="en-US" altLang="zh-CN" dirty="0" smtClean="0">
              <a:latin typeface="楷体" pitchFamily="49" charset="-122"/>
              <a:ea typeface="楷体" pitchFamily="49" charset="-122"/>
            </a:endParaRPr>
          </a:p>
          <a:p>
            <a:pPr lvl="1"/>
            <a:r>
              <a:rPr lang="zh-CN" altLang="en-US" dirty="0" smtClean="0">
                <a:latin typeface="楷体" pitchFamily="49" charset="-122"/>
                <a:ea typeface="楷体" pitchFamily="49" charset="-122"/>
              </a:rPr>
              <a:t>利用适配器模式实现外籍球员通过翻译者</a:t>
            </a:r>
            <a:r>
              <a:rPr lang="zh-CN" altLang="en-US" dirty="0">
                <a:latin typeface="楷体" pitchFamily="49" charset="-122"/>
                <a:ea typeface="楷体" pitchFamily="49" charset="-122"/>
              </a:rPr>
              <a:t>（相当于实现语言转换的适配器） </a:t>
            </a:r>
            <a:r>
              <a:rPr lang="zh-CN" altLang="en-US" dirty="0" smtClean="0">
                <a:latin typeface="楷体" pitchFamily="49" charset="-122"/>
                <a:ea typeface="楷体" pitchFamily="49" charset="-122"/>
              </a:rPr>
              <a:t>，在接受不同训练指令（即接口调用）时，与其他球员以一致的训练指令进行训练的过程。</a:t>
            </a:r>
            <a:endParaRPr lang="en-US" altLang="zh-CN" dirty="0" smtClean="0">
              <a:latin typeface="楷体" pitchFamily="49" charset="-122"/>
              <a:ea typeface="楷体" pitchFamily="49" charset="-122"/>
            </a:endParaRPr>
          </a:p>
          <a:p>
            <a:pPr lvl="1"/>
            <a:r>
              <a:rPr lang="zh-CN" altLang="en-US" dirty="0" smtClean="0">
                <a:latin typeface="楷体" pitchFamily="49" charset="-122"/>
                <a:ea typeface="楷体" pitchFamily="49" charset="-122"/>
              </a:rPr>
              <a:t>在上述设计的场景中将球员分为三类，即前锋、中锋、后卫，同时每类球员的训练指令简化为：进攻和防守两种。此外，设定有一位外籍中锋球员，该球员通过翻译接受命令进行训练。</a:t>
            </a:r>
            <a:endParaRPr lang="en-US" altLang="zh-CN" dirty="0" smtClean="0">
              <a:latin typeface="楷体" pitchFamily="49" charset="-122"/>
              <a:ea typeface="楷体" pitchFamily="49" charset="-122"/>
            </a:endParaRPr>
          </a:p>
          <a:p>
            <a:pPr lvl="1"/>
            <a:endParaRPr lang="en-US" altLang="zh-CN" sz="900" dirty="0" smtClean="0">
              <a:latin typeface="楷体" pitchFamily="49" charset="-122"/>
              <a:ea typeface="楷体" pitchFamily="49" charset="-122"/>
            </a:endParaRPr>
          </a:p>
          <a:p>
            <a:r>
              <a:rPr lang="zh-CN" altLang="en-US" dirty="0">
                <a:latin typeface="楷体" pitchFamily="49" charset="-122"/>
                <a:ea typeface="楷体" pitchFamily="49" charset="-122"/>
              </a:rPr>
              <a:t>利用面向对象的编程语言</a:t>
            </a:r>
            <a:r>
              <a:rPr lang="zh-CN" altLang="en-US" dirty="0" smtClean="0">
                <a:latin typeface="楷体" pitchFamily="49" charset="-122"/>
                <a:ea typeface="楷体" pitchFamily="49" charset="-122"/>
              </a:rPr>
              <a:t>，结合适配器模式的设计思想，引入和构建模式的各个角色和定义相应的类，实现不同命令接口球员进行共同训练。</a:t>
            </a:r>
            <a:endParaRPr lang="en-US" altLang="zh-CN" dirty="0" smtClean="0">
              <a:latin typeface="楷体" pitchFamily="49" charset="-122"/>
              <a:ea typeface="楷体" pitchFamily="49" charset="-122"/>
            </a:endParaRPr>
          </a:p>
          <a:p>
            <a:endParaRPr lang="en-US" altLang="zh-CN" sz="900" dirty="0" smtClean="0">
              <a:latin typeface="楷体" pitchFamily="49" charset="-122"/>
              <a:ea typeface="楷体" pitchFamily="49" charset="-122"/>
            </a:endParaRPr>
          </a:p>
          <a:p>
            <a:r>
              <a:rPr lang="zh-CN" altLang="en-US" dirty="0" smtClean="0">
                <a:latin typeface="楷体" pitchFamily="49" charset="-122"/>
                <a:ea typeface="楷体" pitchFamily="49" charset="-122"/>
              </a:rPr>
              <a:t>在理解适配器模式类图的基础上，实现一般化的适配器模式程序。</a:t>
            </a:r>
            <a:endParaRPr lang="zh-CN" altLang="en-US" dirty="0">
              <a:latin typeface="楷体" pitchFamily="49" charset="-122"/>
              <a:ea typeface="楷体" pitchFamily="49" charset="-122"/>
            </a:endParaRPr>
          </a:p>
        </p:txBody>
      </p:sp>
    </p:spTree>
    <p:extLst>
      <p:ext uri="{BB962C8B-B14F-4D97-AF65-F5344CB8AC3E}">
        <p14:creationId xmlns:p14="http://schemas.microsoft.com/office/powerpoint/2010/main" val="285138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1"/>
          <p:cNvPicPr>
            <a:picLocks noChangeAspect="1" noChangeArrowheads="1"/>
          </p:cNvPicPr>
          <p:nvPr/>
        </p:nvPicPr>
        <p:blipFill>
          <a:blip r:embed="rId2">
            <a:lum bright="-12000" contrast="36000"/>
            <a:extLst>
              <a:ext uri="{28A0092B-C50C-407E-A947-70E740481C1C}">
                <a14:useLocalDpi xmlns:a14="http://schemas.microsoft.com/office/drawing/2010/main" val="0"/>
              </a:ext>
            </a:extLst>
          </a:blip>
          <a:srcRect/>
          <a:stretch>
            <a:fillRect/>
          </a:stretch>
        </p:blipFill>
        <p:spPr bwMode="auto">
          <a:xfrm>
            <a:off x="1219200" y="1371600"/>
            <a:ext cx="6705600"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Oval 5"/>
          <p:cNvSpPr>
            <a:spLocks noChangeArrowheads="1"/>
          </p:cNvSpPr>
          <p:nvPr/>
        </p:nvSpPr>
        <p:spPr bwMode="auto">
          <a:xfrm>
            <a:off x="2362200" y="5486400"/>
            <a:ext cx="13716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zh-CN" altLang="en-US" b="1" dirty="0" smtClean="0">
                <a:solidFill>
                  <a:srgbClr val="000000"/>
                </a:solidFill>
              </a:rPr>
              <a:t>接口适配</a:t>
            </a:r>
          </a:p>
        </p:txBody>
      </p:sp>
      <p:sp>
        <p:nvSpPr>
          <p:cNvPr id="9220" name="Line 6"/>
          <p:cNvSpPr>
            <a:spLocks noChangeShapeType="1"/>
          </p:cNvSpPr>
          <p:nvPr/>
        </p:nvSpPr>
        <p:spPr bwMode="auto">
          <a:xfrm flipV="1">
            <a:off x="3810000" y="5257800"/>
            <a:ext cx="1524000" cy="4572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smtClean="0">
              <a:solidFill>
                <a:srgbClr val="000000"/>
              </a:solidFill>
            </a:endParaRPr>
          </a:p>
        </p:txBody>
      </p:sp>
      <p:sp>
        <p:nvSpPr>
          <p:cNvPr id="5" name="矩形 4"/>
          <p:cNvSpPr/>
          <p:nvPr/>
        </p:nvSpPr>
        <p:spPr>
          <a:xfrm>
            <a:off x="544593" y="548680"/>
            <a:ext cx="2507418" cy="400110"/>
          </a:xfrm>
          <a:prstGeom prst="rect">
            <a:avLst/>
          </a:prstGeom>
        </p:spPr>
        <p:txBody>
          <a:bodyPr wrap="none">
            <a:spAutoFit/>
          </a:bodyPr>
          <a:lstStyle/>
          <a:p>
            <a:pPr algn="ctr" fontAlgn="base">
              <a:spcBef>
                <a:spcPct val="0"/>
              </a:spcBef>
              <a:spcAft>
                <a:spcPct val="0"/>
              </a:spcAft>
            </a:pPr>
            <a:r>
              <a:rPr lang="zh-CN" altLang="en-US" sz="2000" b="1" dirty="0" smtClean="0">
                <a:solidFill>
                  <a:srgbClr val="000000"/>
                </a:solidFill>
              </a:rPr>
              <a:t>实验场景的类图构建</a:t>
            </a:r>
            <a:endParaRPr lang="zh-CN" altLang="en-US" sz="2000" b="1" dirty="0">
              <a:solidFill>
                <a:srgbClr val="000000"/>
              </a:solidFill>
            </a:endParaRPr>
          </a:p>
        </p:txBody>
      </p:sp>
    </p:spTree>
    <p:extLst>
      <p:ext uri="{BB962C8B-B14F-4D97-AF65-F5344CB8AC3E}">
        <p14:creationId xmlns:p14="http://schemas.microsoft.com/office/powerpoint/2010/main" val="3490480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2987824" y="816641"/>
            <a:ext cx="1224136" cy="1152127"/>
            <a:chOff x="1259632" y="1556792"/>
            <a:chExt cx="1224136" cy="1152127"/>
          </a:xfrm>
        </p:grpSpPr>
        <p:sp>
          <p:nvSpPr>
            <p:cNvPr id="2" name="矩形 1"/>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Player</a:t>
              </a:r>
              <a:endParaRPr lang="zh-CN" altLang="en-US" sz="1600" dirty="0"/>
            </a:p>
          </p:txBody>
        </p:sp>
        <p:sp>
          <p:nvSpPr>
            <p:cNvPr id="3" name="矩形 2"/>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
              </a:r>
              <a:r>
                <a:rPr lang="en-US" altLang="zh-CN" sz="1600" dirty="0" smtClean="0"/>
                <a:t>name</a:t>
              </a:r>
              <a:endParaRPr lang="zh-CN" altLang="en-US" sz="1600" dirty="0"/>
            </a:p>
          </p:txBody>
        </p:sp>
        <p:sp>
          <p:nvSpPr>
            <p:cNvPr id="4" name="矩形 3"/>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+Attack()</a:t>
              </a:r>
            </a:p>
            <a:p>
              <a:r>
                <a:rPr lang="en-US" altLang="zh-CN" sz="1600" dirty="0"/>
                <a:t>+Defense</a:t>
              </a:r>
              <a:r>
                <a:rPr lang="en-US" altLang="zh-CN" sz="1600" dirty="0" smtClean="0"/>
                <a:t>()</a:t>
              </a:r>
              <a:endParaRPr lang="zh-CN" altLang="en-US" sz="1600" dirty="0"/>
            </a:p>
          </p:txBody>
        </p:sp>
      </p:grpSp>
      <p:grpSp>
        <p:nvGrpSpPr>
          <p:cNvPr id="6" name="组合 5"/>
          <p:cNvGrpSpPr/>
          <p:nvPr/>
        </p:nvGrpSpPr>
        <p:grpSpPr>
          <a:xfrm>
            <a:off x="611560" y="2958859"/>
            <a:ext cx="1224136" cy="1152127"/>
            <a:chOff x="1259632" y="1556792"/>
            <a:chExt cx="1224136" cy="1152127"/>
          </a:xfrm>
        </p:grpSpPr>
        <p:sp>
          <p:nvSpPr>
            <p:cNvPr id="7" name="矩形 6"/>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Forwards</a:t>
              </a:r>
              <a:endParaRPr lang="zh-CN" altLang="en-US" sz="1600" dirty="0"/>
            </a:p>
          </p:txBody>
        </p:sp>
        <p:sp>
          <p:nvSpPr>
            <p:cNvPr id="8" name="矩形 7"/>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600" dirty="0"/>
            </a:p>
          </p:txBody>
        </p:sp>
        <p:sp>
          <p:nvSpPr>
            <p:cNvPr id="9" name="矩形 8"/>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+Attack()</a:t>
              </a:r>
            </a:p>
            <a:p>
              <a:r>
                <a:rPr lang="en-US" altLang="zh-CN" sz="1600" dirty="0" smtClean="0"/>
                <a:t>+Defense()</a:t>
              </a:r>
              <a:endParaRPr lang="zh-CN" altLang="en-US" sz="1600" dirty="0"/>
            </a:p>
          </p:txBody>
        </p:sp>
      </p:grpSp>
      <p:grpSp>
        <p:nvGrpSpPr>
          <p:cNvPr id="10" name="组合 9"/>
          <p:cNvGrpSpPr/>
          <p:nvPr/>
        </p:nvGrpSpPr>
        <p:grpSpPr>
          <a:xfrm>
            <a:off x="2267744" y="2958859"/>
            <a:ext cx="1224136" cy="1152127"/>
            <a:chOff x="1259632" y="1556792"/>
            <a:chExt cx="1224136" cy="1152127"/>
          </a:xfrm>
        </p:grpSpPr>
        <p:sp>
          <p:nvSpPr>
            <p:cNvPr id="11" name="矩形 10"/>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Center</a:t>
              </a:r>
              <a:endParaRPr lang="zh-CN" altLang="en-US" sz="1600" dirty="0"/>
            </a:p>
          </p:txBody>
        </p:sp>
        <p:sp>
          <p:nvSpPr>
            <p:cNvPr id="12" name="矩形 11"/>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600" dirty="0"/>
            </a:p>
          </p:txBody>
        </p:sp>
        <p:sp>
          <p:nvSpPr>
            <p:cNvPr id="13" name="矩形 12"/>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+Attack()</a:t>
              </a:r>
            </a:p>
            <a:p>
              <a:r>
                <a:rPr lang="en-US" altLang="zh-CN" sz="1600" dirty="0"/>
                <a:t>+Defense()</a:t>
              </a:r>
              <a:endParaRPr lang="zh-CN" altLang="en-US" sz="1600" dirty="0"/>
            </a:p>
          </p:txBody>
        </p:sp>
      </p:grpSp>
      <p:grpSp>
        <p:nvGrpSpPr>
          <p:cNvPr id="14" name="组合 13"/>
          <p:cNvGrpSpPr/>
          <p:nvPr/>
        </p:nvGrpSpPr>
        <p:grpSpPr>
          <a:xfrm>
            <a:off x="3851920" y="2979421"/>
            <a:ext cx="1224136" cy="1152127"/>
            <a:chOff x="1259632" y="1556792"/>
            <a:chExt cx="1224136" cy="1152127"/>
          </a:xfrm>
        </p:grpSpPr>
        <p:sp>
          <p:nvSpPr>
            <p:cNvPr id="15" name="矩形 14"/>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Guards</a:t>
              </a:r>
              <a:endParaRPr lang="zh-CN" altLang="en-US" sz="1600" dirty="0"/>
            </a:p>
          </p:txBody>
        </p:sp>
        <p:sp>
          <p:nvSpPr>
            <p:cNvPr id="16" name="矩形 15"/>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600" dirty="0"/>
            </a:p>
          </p:txBody>
        </p:sp>
        <p:sp>
          <p:nvSpPr>
            <p:cNvPr id="17" name="矩形 16"/>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+Attack()</a:t>
              </a:r>
            </a:p>
            <a:p>
              <a:r>
                <a:rPr lang="en-US" altLang="zh-CN" sz="1600" dirty="0"/>
                <a:t>+Defense()</a:t>
              </a:r>
              <a:endParaRPr lang="zh-CN" altLang="en-US" sz="1600" dirty="0"/>
            </a:p>
          </p:txBody>
        </p:sp>
      </p:grpSp>
      <p:grpSp>
        <p:nvGrpSpPr>
          <p:cNvPr id="18" name="组合 17"/>
          <p:cNvGrpSpPr/>
          <p:nvPr/>
        </p:nvGrpSpPr>
        <p:grpSpPr>
          <a:xfrm>
            <a:off x="6876256" y="2979421"/>
            <a:ext cx="1584176" cy="1152127"/>
            <a:chOff x="1259632" y="1556792"/>
            <a:chExt cx="1224136" cy="1152127"/>
          </a:xfrm>
        </p:grpSpPr>
        <p:sp>
          <p:nvSpPr>
            <p:cNvPr id="19" name="矩形 18"/>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err="1" smtClean="0"/>
                <a:t>ForeignCenter</a:t>
              </a:r>
              <a:endParaRPr lang="zh-CN" altLang="en-US" sz="1600" dirty="0"/>
            </a:p>
          </p:txBody>
        </p:sp>
        <p:sp>
          <p:nvSpPr>
            <p:cNvPr id="20" name="矩形 19"/>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600" dirty="0"/>
            </a:p>
          </p:txBody>
        </p:sp>
        <p:sp>
          <p:nvSpPr>
            <p:cNvPr id="21" name="矩形 20"/>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a:t>
              </a:r>
              <a:r>
                <a:rPr lang="zh-CN" altLang="en-US" sz="1600" dirty="0" smtClean="0"/>
                <a:t>进攻</a:t>
              </a:r>
              <a:r>
                <a:rPr lang="en-US" altLang="zh-CN" sz="1600" dirty="0" smtClean="0"/>
                <a:t>()</a:t>
              </a:r>
              <a:endParaRPr lang="en-US" altLang="zh-CN" sz="1600" dirty="0"/>
            </a:p>
            <a:p>
              <a:r>
                <a:rPr lang="en-US" altLang="zh-CN" sz="1600" dirty="0" smtClean="0"/>
                <a:t>+</a:t>
              </a:r>
              <a:r>
                <a:rPr lang="zh-CN" altLang="en-US" sz="1600" dirty="0" smtClean="0"/>
                <a:t>防守</a:t>
              </a:r>
              <a:r>
                <a:rPr lang="en-US" altLang="zh-CN" sz="1600" dirty="0" smtClean="0"/>
                <a:t>()</a:t>
              </a:r>
              <a:endParaRPr lang="zh-CN" altLang="en-US" sz="1600" dirty="0"/>
            </a:p>
          </p:txBody>
        </p:sp>
      </p:grpSp>
      <p:grpSp>
        <p:nvGrpSpPr>
          <p:cNvPr id="22" name="组合 21"/>
          <p:cNvGrpSpPr/>
          <p:nvPr/>
        </p:nvGrpSpPr>
        <p:grpSpPr>
          <a:xfrm>
            <a:off x="4932040" y="4437112"/>
            <a:ext cx="2016224" cy="1368152"/>
            <a:chOff x="1259632" y="1556792"/>
            <a:chExt cx="1224136" cy="1152127"/>
          </a:xfrm>
        </p:grpSpPr>
        <p:sp>
          <p:nvSpPr>
            <p:cNvPr id="23" name="矩形 22"/>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Translator</a:t>
              </a:r>
              <a:endParaRPr lang="zh-CN" altLang="en-US" sz="1600" dirty="0"/>
            </a:p>
          </p:txBody>
        </p:sp>
        <p:sp>
          <p:nvSpPr>
            <p:cNvPr id="24" name="矩形 23"/>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a:t>
              </a:r>
              <a:r>
                <a:rPr lang="en-US" altLang="zh-CN" sz="1600" dirty="0" err="1" smtClean="0"/>
                <a:t>wjzf</a:t>
              </a:r>
              <a:r>
                <a:rPr lang="en-US" altLang="zh-CN" sz="1600" dirty="0" smtClean="0"/>
                <a:t>(</a:t>
              </a:r>
              <a:r>
                <a:rPr lang="en-US" altLang="zh-CN" sz="1600" dirty="0" err="1" smtClean="0"/>
                <a:t>ForeignCenter</a:t>
              </a:r>
              <a:r>
                <a:rPr lang="en-US" altLang="zh-CN" sz="1600" dirty="0" smtClean="0"/>
                <a:t>)</a:t>
              </a:r>
              <a:endParaRPr lang="zh-CN" altLang="en-US" sz="1600" dirty="0"/>
            </a:p>
          </p:txBody>
        </p:sp>
        <p:sp>
          <p:nvSpPr>
            <p:cNvPr id="25" name="矩形 24"/>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+Attack()</a:t>
              </a:r>
            </a:p>
            <a:p>
              <a:r>
                <a:rPr lang="en-US" altLang="zh-CN" sz="1600" dirty="0"/>
                <a:t>+Defense()</a:t>
              </a:r>
              <a:endParaRPr lang="zh-CN" altLang="en-US" sz="1600" dirty="0"/>
            </a:p>
          </p:txBody>
        </p:sp>
      </p:grpSp>
      <p:cxnSp>
        <p:nvCxnSpPr>
          <p:cNvPr id="27" name="肘形连接符 26"/>
          <p:cNvCxnSpPr>
            <a:stCxn id="4" idx="2"/>
            <a:endCxn id="7" idx="0"/>
          </p:cNvCxnSpPr>
          <p:nvPr/>
        </p:nvCxnSpPr>
        <p:spPr>
          <a:xfrm rot="5400000">
            <a:off x="1916715" y="1275681"/>
            <a:ext cx="990091" cy="2376264"/>
          </a:xfrm>
          <a:prstGeom prst="bentConnector3">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肘形连接符 27"/>
          <p:cNvCxnSpPr>
            <a:stCxn id="4" idx="2"/>
            <a:endCxn id="11" idx="0"/>
          </p:cNvCxnSpPr>
          <p:nvPr/>
        </p:nvCxnSpPr>
        <p:spPr>
          <a:xfrm rot="5400000">
            <a:off x="2744807" y="2103773"/>
            <a:ext cx="990091" cy="720080"/>
          </a:xfrm>
          <a:prstGeom prst="bentConnector3">
            <a:avLst>
              <a:gd name="adj1" fmla="val 50000"/>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肘形连接符 30"/>
          <p:cNvCxnSpPr>
            <a:stCxn id="4" idx="2"/>
            <a:endCxn id="15" idx="0"/>
          </p:cNvCxnSpPr>
          <p:nvPr/>
        </p:nvCxnSpPr>
        <p:spPr>
          <a:xfrm rot="16200000" flipH="1">
            <a:off x="3526614" y="2042046"/>
            <a:ext cx="1010653" cy="864096"/>
          </a:xfrm>
          <a:prstGeom prst="bentConnector3">
            <a:avLst>
              <a:gd name="adj1" fmla="val 50000"/>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肘形连接符 33"/>
          <p:cNvCxnSpPr>
            <a:stCxn id="4" idx="2"/>
            <a:endCxn id="23" idx="0"/>
          </p:cNvCxnSpPr>
          <p:nvPr/>
        </p:nvCxnSpPr>
        <p:spPr>
          <a:xfrm rot="16200000" flipH="1">
            <a:off x="3535850" y="2032810"/>
            <a:ext cx="2468344" cy="2340260"/>
          </a:xfrm>
          <a:prstGeom prst="bentConnector3">
            <a:avLst>
              <a:gd name="adj1" fmla="val 20266"/>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肘形连接符 36"/>
          <p:cNvCxnSpPr>
            <a:stCxn id="25" idx="3"/>
            <a:endCxn id="21" idx="2"/>
          </p:cNvCxnSpPr>
          <p:nvPr/>
        </p:nvCxnSpPr>
        <p:spPr>
          <a:xfrm flipV="1">
            <a:off x="6948264" y="4131548"/>
            <a:ext cx="720080" cy="1319761"/>
          </a:xfrm>
          <a:prstGeom prst="bentConnector2">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40" name="等腰三角形 39"/>
          <p:cNvSpPr/>
          <p:nvPr/>
        </p:nvSpPr>
        <p:spPr>
          <a:xfrm>
            <a:off x="3468000" y="2120824"/>
            <a:ext cx="288032" cy="144016"/>
          </a:xfrm>
          <a:prstGeom prst="triangle">
            <a:avLst/>
          </a:prstGeom>
          <a:ln>
            <a:solidFill>
              <a:schemeClr val="tx1">
                <a:lumMod val="75000"/>
                <a:lumOff val="2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sp>
        <p:nvSpPr>
          <p:cNvPr id="48" name="矩形 47"/>
          <p:cNvSpPr/>
          <p:nvPr/>
        </p:nvSpPr>
        <p:spPr>
          <a:xfrm>
            <a:off x="943959" y="5605209"/>
            <a:ext cx="2507418" cy="400110"/>
          </a:xfrm>
          <a:prstGeom prst="rect">
            <a:avLst/>
          </a:prstGeom>
        </p:spPr>
        <p:txBody>
          <a:bodyPr wrap="none">
            <a:spAutoFit/>
          </a:bodyPr>
          <a:lstStyle/>
          <a:p>
            <a:pPr algn="ctr" fontAlgn="base">
              <a:spcBef>
                <a:spcPct val="0"/>
              </a:spcBef>
              <a:spcAft>
                <a:spcPct val="0"/>
              </a:spcAft>
            </a:pPr>
            <a:r>
              <a:rPr lang="zh-CN" altLang="en-US" sz="2000" b="1" dirty="0" smtClean="0">
                <a:solidFill>
                  <a:srgbClr val="000000"/>
                </a:solidFill>
              </a:rPr>
              <a:t>实验场景的类图结构</a:t>
            </a:r>
            <a:endParaRPr lang="zh-CN" altLang="en-US" sz="2000" b="1" dirty="0">
              <a:solidFill>
                <a:srgbClr val="000000"/>
              </a:solidFill>
            </a:endParaRPr>
          </a:p>
        </p:txBody>
      </p:sp>
    </p:spTree>
    <p:extLst>
      <p:ext uri="{BB962C8B-B14F-4D97-AF65-F5344CB8AC3E}">
        <p14:creationId xmlns:p14="http://schemas.microsoft.com/office/powerpoint/2010/main" val="510518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6"/>
          <p:cNvGrpSpPr>
            <a:grpSpLocks/>
          </p:cNvGrpSpPr>
          <p:nvPr/>
        </p:nvGrpSpPr>
        <p:grpSpPr bwMode="auto">
          <a:xfrm>
            <a:off x="1043608" y="1600200"/>
            <a:ext cx="4876800" cy="3552825"/>
            <a:chOff x="1440" y="672"/>
            <a:chExt cx="3072" cy="2238"/>
          </a:xfrm>
        </p:grpSpPr>
        <p:pic>
          <p:nvPicPr>
            <p:cNvPr id="10246" name="Picture 4" descr="1"/>
            <p:cNvPicPr>
              <a:picLocks noChangeAspect="1" noChangeArrowheads="1"/>
            </p:cNvPicPr>
            <p:nvPr/>
          </p:nvPicPr>
          <p:blipFill>
            <a:blip r:embed="rId2">
              <a:lum bright="-12000" contrast="30000"/>
              <a:extLst>
                <a:ext uri="{28A0092B-C50C-407E-A947-70E740481C1C}">
                  <a14:useLocalDpi xmlns:a14="http://schemas.microsoft.com/office/drawing/2010/main" val="0"/>
                </a:ext>
              </a:extLst>
            </a:blip>
            <a:srcRect/>
            <a:stretch>
              <a:fillRect/>
            </a:stretch>
          </p:blipFill>
          <p:spPr bwMode="auto">
            <a:xfrm>
              <a:off x="1440" y="672"/>
              <a:ext cx="2690" cy="1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5" descr="2"/>
            <p:cNvPicPr>
              <a:picLocks noChangeAspect="1" noChangeArrowheads="1"/>
            </p:cNvPicPr>
            <p:nvPr/>
          </p:nvPicPr>
          <p:blipFill>
            <a:blip r:embed="rId3">
              <a:lum bright="-12000" contrast="30000"/>
              <a:extLst>
                <a:ext uri="{28A0092B-C50C-407E-A947-70E740481C1C}">
                  <a14:useLocalDpi xmlns:a14="http://schemas.microsoft.com/office/drawing/2010/main" val="0"/>
                </a:ext>
              </a:extLst>
            </a:blip>
            <a:srcRect/>
            <a:stretch>
              <a:fillRect/>
            </a:stretch>
          </p:blipFill>
          <p:spPr bwMode="auto">
            <a:xfrm>
              <a:off x="1440" y="2256"/>
              <a:ext cx="3072" cy="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43" name="Text Box 7"/>
          <p:cNvSpPr txBox="1">
            <a:spLocks noChangeArrowheads="1"/>
          </p:cNvSpPr>
          <p:nvPr/>
        </p:nvSpPr>
        <p:spPr bwMode="auto">
          <a:xfrm>
            <a:off x="611560" y="533263"/>
            <a:ext cx="1217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dirty="0"/>
              <a:t>球员定义</a:t>
            </a:r>
          </a:p>
        </p:txBody>
      </p:sp>
      <p:grpSp>
        <p:nvGrpSpPr>
          <p:cNvPr id="8" name="组合 7"/>
          <p:cNvGrpSpPr/>
          <p:nvPr/>
        </p:nvGrpSpPr>
        <p:grpSpPr>
          <a:xfrm>
            <a:off x="7020272" y="575954"/>
            <a:ext cx="1224136" cy="1152127"/>
            <a:chOff x="1259632" y="1556792"/>
            <a:chExt cx="1224136" cy="1152127"/>
          </a:xfrm>
        </p:grpSpPr>
        <p:sp>
          <p:nvSpPr>
            <p:cNvPr id="9" name="矩形 8"/>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Player</a:t>
              </a:r>
              <a:endParaRPr lang="zh-CN" altLang="en-US" sz="1600" dirty="0"/>
            </a:p>
          </p:txBody>
        </p:sp>
        <p:sp>
          <p:nvSpPr>
            <p:cNvPr id="10" name="矩形 9"/>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#name</a:t>
              </a:r>
              <a:endParaRPr lang="zh-CN" altLang="en-US" sz="1600" dirty="0"/>
            </a:p>
          </p:txBody>
        </p:sp>
        <p:sp>
          <p:nvSpPr>
            <p:cNvPr id="11" name="矩形 10"/>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+Attack()</a:t>
              </a:r>
            </a:p>
            <a:p>
              <a:r>
                <a:rPr lang="en-US" altLang="zh-CN" sz="1600" dirty="0"/>
                <a:t>+Defense</a:t>
              </a:r>
              <a:r>
                <a:rPr lang="en-US" altLang="zh-CN" sz="1600" dirty="0" smtClean="0"/>
                <a:t>()</a:t>
              </a:r>
              <a:endParaRPr lang="zh-CN" altLang="en-US" sz="1600" dirty="0"/>
            </a:p>
          </p:txBody>
        </p:sp>
      </p:grpSp>
    </p:spTree>
    <p:extLst>
      <p:ext uri="{BB962C8B-B14F-4D97-AF65-F5344CB8AC3E}">
        <p14:creationId xmlns:p14="http://schemas.microsoft.com/office/powerpoint/2010/main" val="2547364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3"/>
          <p:cNvPicPr>
            <a:picLocks noChangeAspect="1" noChangeArrowheads="1"/>
          </p:cNvPicPr>
          <p:nvPr/>
        </p:nvPicPr>
        <p:blipFill>
          <a:blip r:embed="rId2">
            <a:lum bright="-12000" contrast="36000"/>
            <a:extLst>
              <a:ext uri="{28A0092B-C50C-407E-A947-70E740481C1C}">
                <a14:useLocalDpi xmlns:a14="http://schemas.microsoft.com/office/drawing/2010/main" val="0"/>
              </a:ext>
            </a:extLst>
          </a:blip>
          <a:srcRect/>
          <a:stretch>
            <a:fillRect/>
          </a:stretch>
        </p:blipFill>
        <p:spPr bwMode="auto">
          <a:xfrm>
            <a:off x="1216496" y="1286346"/>
            <a:ext cx="6019800" cy="480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5"/>
          <p:cNvSpPr txBox="1">
            <a:spLocks noChangeArrowheads="1"/>
          </p:cNvSpPr>
          <p:nvPr/>
        </p:nvSpPr>
        <p:spPr bwMode="auto">
          <a:xfrm>
            <a:off x="533400" y="517345"/>
            <a:ext cx="173316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r>
              <a:rPr lang="zh-CN" altLang="en-US" sz="2000" b="1" dirty="0" smtClean="0"/>
              <a:t>具体球员</a:t>
            </a:r>
            <a:r>
              <a:rPr lang="zh-CN" altLang="en-US" sz="2000" b="1" dirty="0"/>
              <a:t>定义</a:t>
            </a:r>
          </a:p>
        </p:txBody>
      </p:sp>
      <p:grpSp>
        <p:nvGrpSpPr>
          <p:cNvPr id="4" name="组合 3"/>
          <p:cNvGrpSpPr/>
          <p:nvPr/>
        </p:nvGrpSpPr>
        <p:grpSpPr>
          <a:xfrm>
            <a:off x="6948264" y="517345"/>
            <a:ext cx="1224136" cy="1152127"/>
            <a:chOff x="1259632" y="1556792"/>
            <a:chExt cx="1224136" cy="1152127"/>
          </a:xfrm>
        </p:grpSpPr>
        <p:sp>
          <p:nvSpPr>
            <p:cNvPr id="5" name="矩形 4"/>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Forwards</a:t>
              </a:r>
              <a:endParaRPr lang="zh-CN" altLang="en-US" sz="1600" dirty="0"/>
            </a:p>
          </p:txBody>
        </p:sp>
        <p:sp>
          <p:nvSpPr>
            <p:cNvPr id="6" name="矩形 5"/>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600" dirty="0"/>
            </a:p>
          </p:txBody>
        </p:sp>
        <p:sp>
          <p:nvSpPr>
            <p:cNvPr id="7" name="矩形 6"/>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+Attack()</a:t>
              </a:r>
            </a:p>
            <a:p>
              <a:r>
                <a:rPr lang="en-US" altLang="zh-CN" sz="1600" dirty="0" smtClean="0"/>
                <a:t>+Defense()</a:t>
              </a:r>
              <a:endParaRPr lang="zh-CN" altLang="en-US" sz="1600" dirty="0"/>
            </a:p>
          </p:txBody>
        </p:sp>
      </p:grpSp>
    </p:spTree>
    <p:extLst>
      <p:ext uri="{BB962C8B-B14F-4D97-AF65-F5344CB8AC3E}">
        <p14:creationId xmlns:p14="http://schemas.microsoft.com/office/powerpoint/2010/main" val="363615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4"/>
          <p:cNvPicPr>
            <a:picLocks noChangeAspect="1" noChangeArrowheads="1"/>
          </p:cNvPicPr>
          <p:nvPr/>
        </p:nvPicPr>
        <p:blipFill>
          <a:blip r:embed="rId2">
            <a:lum bright="-12000" contrast="36000"/>
            <a:extLst>
              <a:ext uri="{28A0092B-C50C-407E-A947-70E740481C1C}">
                <a14:useLocalDpi xmlns:a14="http://schemas.microsoft.com/office/drawing/2010/main" val="0"/>
              </a:ext>
            </a:extLst>
          </a:blip>
          <a:srcRect/>
          <a:stretch>
            <a:fillRect/>
          </a:stretch>
        </p:blipFill>
        <p:spPr bwMode="auto">
          <a:xfrm>
            <a:off x="2267744" y="1511243"/>
            <a:ext cx="2946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1010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1"/>
          <p:cNvPicPr>
            <a:picLocks noChangeAspect="1" noChangeArrowheads="1"/>
          </p:cNvPicPr>
          <p:nvPr/>
        </p:nvPicPr>
        <p:blipFill>
          <a:blip r:embed="rId2">
            <a:lum bright="-12000" contrast="24000"/>
            <a:extLst>
              <a:ext uri="{28A0092B-C50C-407E-A947-70E740481C1C}">
                <a14:useLocalDpi xmlns:a14="http://schemas.microsoft.com/office/drawing/2010/main" val="0"/>
              </a:ext>
            </a:extLst>
          </a:blip>
          <a:srcRect/>
          <a:stretch>
            <a:fillRect/>
          </a:stretch>
        </p:blipFill>
        <p:spPr bwMode="auto">
          <a:xfrm>
            <a:off x="1676400" y="609600"/>
            <a:ext cx="5943600" cy="55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Oval 5"/>
          <p:cNvSpPr>
            <a:spLocks noChangeArrowheads="1"/>
          </p:cNvSpPr>
          <p:nvPr/>
        </p:nvSpPr>
        <p:spPr bwMode="auto">
          <a:xfrm>
            <a:off x="228600" y="2667000"/>
            <a:ext cx="1295400" cy="609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600" b="1"/>
              <a:t>待匹配接口</a:t>
            </a:r>
          </a:p>
        </p:txBody>
      </p:sp>
      <p:sp>
        <p:nvSpPr>
          <p:cNvPr id="14340" name="Line 6"/>
          <p:cNvSpPr>
            <a:spLocks noChangeShapeType="1"/>
          </p:cNvSpPr>
          <p:nvPr/>
        </p:nvSpPr>
        <p:spPr bwMode="auto">
          <a:xfrm>
            <a:off x="1600200" y="3124200"/>
            <a:ext cx="1143000" cy="3048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1" name="Line 7"/>
          <p:cNvSpPr>
            <a:spLocks noChangeShapeType="1"/>
          </p:cNvSpPr>
          <p:nvPr/>
        </p:nvSpPr>
        <p:spPr bwMode="auto">
          <a:xfrm>
            <a:off x="990600" y="3352800"/>
            <a:ext cx="1143000" cy="14478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6" name="组合 5"/>
          <p:cNvGrpSpPr/>
          <p:nvPr/>
        </p:nvGrpSpPr>
        <p:grpSpPr>
          <a:xfrm>
            <a:off x="6588224" y="638780"/>
            <a:ext cx="1584176" cy="1152127"/>
            <a:chOff x="1259632" y="1556792"/>
            <a:chExt cx="1224136" cy="1152127"/>
          </a:xfrm>
        </p:grpSpPr>
        <p:sp>
          <p:nvSpPr>
            <p:cNvPr id="7" name="矩形 6"/>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err="1" smtClean="0"/>
                <a:t>ForeignCenter</a:t>
              </a:r>
              <a:endParaRPr lang="zh-CN" altLang="en-US" sz="1600" dirty="0"/>
            </a:p>
          </p:txBody>
        </p:sp>
        <p:sp>
          <p:nvSpPr>
            <p:cNvPr id="8" name="矩形 7"/>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600" dirty="0"/>
            </a:p>
          </p:txBody>
        </p:sp>
        <p:sp>
          <p:nvSpPr>
            <p:cNvPr id="9" name="矩形 8"/>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a:t>
              </a:r>
              <a:r>
                <a:rPr lang="zh-CN" altLang="en-US" sz="1600" dirty="0" smtClean="0"/>
                <a:t>进攻</a:t>
              </a:r>
              <a:r>
                <a:rPr lang="en-US" altLang="zh-CN" sz="1600" dirty="0" smtClean="0"/>
                <a:t>()</a:t>
              </a:r>
              <a:endParaRPr lang="en-US" altLang="zh-CN" sz="1600" dirty="0"/>
            </a:p>
            <a:p>
              <a:r>
                <a:rPr lang="en-US" altLang="zh-CN" sz="1600" dirty="0" smtClean="0"/>
                <a:t>+</a:t>
              </a:r>
              <a:r>
                <a:rPr lang="zh-CN" altLang="en-US" sz="1600" dirty="0" smtClean="0"/>
                <a:t>防守</a:t>
              </a:r>
              <a:r>
                <a:rPr lang="en-US" altLang="zh-CN" sz="1600" dirty="0" smtClean="0"/>
                <a:t>()</a:t>
              </a:r>
              <a:endParaRPr lang="zh-CN" altLang="en-US" sz="1600" dirty="0"/>
            </a:p>
          </p:txBody>
        </p:sp>
      </p:grpSp>
    </p:spTree>
    <p:extLst>
      <p:ext uri="{BB962C8B-B14F-4D97-AF65-F5344CB8AC3E}">
        <p14:creationId xmlns:p14="http://schemas.microsoft.com/office/powerpoint/2010/main" val="3534895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6"/>
          <p:cNvGrpSpPr>
            <a:grpSpLocks/>
          </p:cNvGrpSpPr>
          <p:nvPr/>
        </p:nvGrpSpPr>
        <p:grpSpPr bwMode="auto">
          <a:xfrm>
            <a:off x="755576" y="491003"/>
            <a:ext cx="6019800" cy="5956300"/>
            <a:chOff x="1344" y="480"/>
            <a:chExt cx="3068" cy="3036"/>
          </a:xfrm>
        </p:grpSpPr>
        <p:pic>
          <p:nvPicPr>
            <p:cNvPr id="15366" name="Picture 4" descr="3"/>
            <p:cNvPicPr>
              <a:picLocks noChangeAspect="1" noChangeArrowheads="1"/>
            </p:cNvPicPr>
            <p:nvPr/>
          </p:nvPicPr>
          <p:blipFill>
            <a:blip r:embed="rId2">
              <a:lum bright="-18000" contrast="36000"/>
              <a:extLst>
                <a:ext uri="{28A0092B-C50C-407E-A947-70E740481C1C}">
                  <a14:useLocalDpi xmlns:a14="http://schemas.microsoft.com/office/drawing/2010/main" val="0"/>
                </a:ext>
              </a:extLst>
            </a:blip>
            <a:srcRect/>
            <a:stretch>
              <a:fillRect/>
            </a:stretch>
          </p:blipFill>
          <p:spPr bwMode="auto">
            <a:xfrm>
              <a:off x="1392" y="816"/>
              <a:ext cx="3020" cy="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5" descr="2"/>
            <p:cNvPicPr>
              <a:picLocks noChangeAspect="1" noChangeArrowheads="1"/>
            </p:cNvPicPr>
            <p:nvPr/>
          </p:nvPicPr>
          <p:blipFill>
            <a:blip r:embed="rId3">
              <a:lum bright="-12000" contrast="30000"/>
              <a:extLst>
                <a:ext uri="{28A0092B-C50C-407E-A947-70E740481C1C}">
                  <a14:useLocalDpi xmlns:a14="http://schemas.microsoft.com/office/drawing/2010/main" val="0"/>
                </a:ext>
              </a:extLst>
            </a:blip>
            <a:srcRect/>
            <a:stretch>
              <a:fillRect/>
            </a:stretch>
          </p:blipFill>
          <p:spPr bwMode="auto">
            <a:xfrm>
              <a:off x="1344" y="480"/>
              <a:ext cx="1618" cy="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63" name="Oval 7"/>
          <p:cNvSpPr>
            <a:spLocks noChangeArrowheads="1"/>
          </p:cNvSpPr>
          <p:nvPr/>
        </p:nvSpPr>
        <p:spPr bwMode="auto">
          <a:xfrm>
            <a:off x="5940896" y="3556992"/>
            <a:ext cx="1295400" cy="609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1600" b="1"/>
              <a:t>接口转换</a:t>
            </a:r>
          </a:p>
        </p:txBody>
      </p:sp>
      <p:sp>
        <p:nvSpPr>
          <p:cNvPr id="15364" name="Line 8"/>
          <p:cNvSpPr>
            <a:spLocks noChangeShapeType="1"/>
          </p:cNvSpPr>
          <p:nvPr/>
        </p:nvSpPr>
        <p:spPr bwMode="auto">
          <a:xfrm flipH="1">
            <a:off x="4721696" y="4242792"/>
            <a:ext cx="1524000" cy="9144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5" name="Line 9"/>
          <p:cNvSpPr>
            <a:spLocks noChangeShapeType="1"/>
          </p:cNvSpPr>
          <p:nvPr/>
        </p:nvSpPr>
        <p:spPr bwMode="auto">
          <a:xfrm flipH="1">
            <a:off x="4721696" y="3785592"/>
            <a:ext cx="1143000" cy="76200"/>
          </a:xfrm>
          <a:prstGeom prst="line">
            <a:avLst/>
          </a:prstGeom>
          <a:noFill/>
          <a:ln w="25400">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8" name="组合 7"/>
          <p:cNvGrpSpPr/>
          <p:nvPr/>
        </p:nvGrpSpPr>
        <p:grpSpPr>
          <a:xfrm>
            <a:off x="6588596" y="5079151"/>
            <a:ext cx="2016224" cy="1368152"/>
            <a:chOff x="1259632" y="1556792"/>
            <a:chExt cx="1224136" cy="1152127"/>
          </a:xfrm>
        </p:grpSpPr>
        <p:sp>
          <p:nvSpPr>
            <p:cNvPr id="9" name="矩形 8"/>
            <p:cNvSpPr/>
            <p:nvPr/>
          </p:nvSpPr>
          <p:spPr>
            <a:xfrm>
              <a:off x="1259632" y="1556792"/>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1600" dirty="0" smtClean="0"/>
                <a:t>Translator</a:t>
              </a:r>
              <a:endParaRPr lang="zh-CN" altLang="en-US" sz="1600" dirty="0"/>
            </a:p>
          </p:txBody>
        </p:sp>
        <p:sp>
          <p:nvSpPr>
            <p:cNvPr id="10" name="矩形 9"/>
            <p:cNvSpPr/>
            <p:nvPr/>
          </p:nvSpPr>
          <p:spPr>
            <a:xfrm>
              <a:off x="1259632" y="1824753"/>
              <a:ext cx="1224136" cy="2880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smtClean="0"/>
                <a:t>-</a:t>
              </a:r>
              <a:r>
                <a:rPr lang="en-US" altLang="zh-CN" sz="1600" dirty="0" err="1" smtClean="0"/>
                <a:t>wjzf</a:t>
              </a:r>
              <a:r>
                <a:rPr lang="en-US" altLang="zh-CN" sz="1600" dirty="0" smtClean="0"/>
                <a:t>(</a:t>
              </a:r>
              <a:r>
                <a:rPr lang="en-US" altLang="zh-CN" sz="1600" dirty="0" err="1" smtClean="0"/>
                <a:t>ForeignCenter</a:t>
              </a:r>
              <a:r>
                <a:rPr lang="en-US" altLang="zh-CN" sz="1600" dirty="0" smtClean="0"/>
                <a:t>)</a:t>
              </a:r>
              <a:endParaRPr lang="zh-CN" altLang="en-US" sz="1600" dirty="0"/>
            </a:p>
          </p:txBody>
        </p:sp>
        <p:sp>
          <p:nvSpPr>
            <p:cNvPr id="11" name="矩形 10"/>
            <p:cNvSpPr/>
            <p:nvPr/>
          </p:nvSpPr>
          <p:spPr>
            <a:xfrm>
              <a:off x="1259632" y="2112784"/>
              <a:ext cx="1224136" cy="5961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altLang="zh-CN" sz="1600" dirty="0"/>
                <a:t>+Attack()</a:t>
              </a:r>
            </a:p>
            <a:p>
              <a:r>
                <a:rPr lang="en-US" altLang="zh-CN" sz="1600" dirty="0"/>
                <a:t>+Defense()</a:t>
              </a:r>
              <a:endParaRPr lang="zh-CN" altLang="en-US" sz="1600" dirty="0"/>
            </a:p>
          </p:txBody>
        </p:sp>
      </p:grpSp>
    </p:spTree>
    <p:extLst>
      <p:ext uri="{BB962C8B-B14F-4D97-AF65-F5344CB8AC3E}">
        <p14:creationId xmlns:p14="http://schemas.microsoft.com/office/powerpoint/2010/main" val="380130520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都市">
  <a:themeElements>
    <a:clrScheme name="都市">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都市">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都市">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187</TotalTime>
  <Words>375</Words>
  <Application>Microsoft Office PowerPoint</Application>
  <PresentationFormat>全屏显示(4:3)</PresentationFormat>
  <Paragraphs>65</Paragraphs>
  <Slides>15</Slides>
  <Notes>0</Notes>
  <HiddenSlides>0</HiddenSlides>
  <MMClips>0</MMClips>
  <ScaleCrop>false</ScaleCrop>
  <HeadingPairs>
    <vt:vector size="4" baseType="variant">
      <vt:variant>
        <vt:lpstr>主题</vt:lpstr>
      </vt:variant>
      <vt:variant>
        <vt:i4>4</vt:i4>
      </vt:variant>
      <vt:variant>
        <vt:lpstr>幻灯片标题</vt:lpstr>
      </vt:variant>
      <vt:variant>
        <vt:i4>15</vt:i4>
      </vt:variant>
    </vt:vector>
  </HeadingPairs>
  <TitlesOfParts>
    <vt:vector size="19" baseType="lpstr">
      <vt:lpstr>Office 主题</vt:lpstr>
      <vt:lpstr>都市</vt:lpstr>
      <vt:lpstr>默认设计模板</vt:lpstr>
      <vt:lpstr>1_默认设计模板</vt:lpstr>
      <vt:lpstr>实验三：适配器模式实验</vt:lpstr>
      <vt:lpstr>实验内容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实验二：建造模式实验</dc:title>
  <dc:creator>think</dc:creator>
  <cp:lastModifiedBy>think</cp:lastModifiedBy>
  <cp:revision>46</cp:revision>
  <dcterms:created xsi:type="dcterms:W3CDTF">2017-10-10T16:03:39Z</dcterms:created>
  <dcterms:modified xsi:type="dcterms:W3CDTF">2017-10-22T14:21:27Z</dcterms:modified>
</cp:coreProperties>
</file>