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圆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圆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2017/10/11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white"/>
                </a:solidFill>
              </a:rPr>
              <a:pPr/>
              <a:t>‹#›</a:t>
            </a:fld>
            <a:endParaRPr lang="zh-CN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911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2017/10/11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016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2017/10/11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0121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2017/10/11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2155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6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2017/10/11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111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2017/10/11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158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2017/10/11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6419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2017/10/11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190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2017/10/11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98802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2017/10/11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4619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2017/10/11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95003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90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9201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6242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8868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462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309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98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1259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1556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140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70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srgbClr val="438086"/>
                </a:solidFill>
              </a:rPr>
              <a:pPr/>
              <a:t>2017/10/11</a:t>
            </a:fld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CN" altLang="en-US">
              <a:solidFill>
                <a:srgbClr val="438086"/>
              </a:solidFill>
            </a:endParaRPr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245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latin typeface="黑体" pitchFamily="49" charset="-122"/>
                <a:ea typeface="黑体" pitchFamily="49" charset="-122"/>
              </a:rPr>
              <a:t>实验二：建造模式实验</a:t>
            </a:r>
            <a:endParaRPr lang="zh-CN" altLang="en-US" sz="4800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7632848" cy="259228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zh-CN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实验目的：</a:t>
            </a:r>
            <a:endParaRPr lang="en-US" altLang="zh-CN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，了解建造模式创建复杂对象的基本思路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和方法，熟悉该模式中各个对象角色的基本功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能；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，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理解建造模式在进行复杂对象创建中，是如何实现复杂对象的构建过程与表示分离的。</a:t>
            </a:r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，熟悉建造模式的类图结构，并能利用该模式实现较为复杂对象的创建；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0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具体builder4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19200"/>
            <a:ext cx="5562600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708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990600" y="2590800"/>
            <a:ext cx="48895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prstClr val="black"/>
                </a:solidFill>
                <a:ea typeface="黑体" pitchFamily="49" charset="-122"/>
              </a:rPr>
              <a:t>产品定义</a:t>
            </a:r>
          </a:p>
        </p:txBody>
      </p:sp>
      <p:pic>
        <p:nvPicPr>
          <p:cNvPr id="11267" name="Picture 3" descr="产品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52400"/>
            <a:ext cx="3236913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组合 1"/>
          <p:cNvGrpSpPr>
            <a:grpSpLocks/>
          </p:cNvGrpSpPr>
          <p:nvPr/>
        </p:nvGrpSpPr>
        <p:grpSpPr bwMode="auto">
          <a:xfrm>
            <a:off x="6400800" y="1530350"/>
            <a:ext cx="2209800" cy="2463800"/>
            <a:chOff x="6400800" y="1530266"/>
            <a:chExt cx="2209800" cy="2463967"/>
          </a:xfrm>
        </p:grpSpPr>
        <p:sp>
          <p:nvSpPr>
            <p:cNvPr id="5" name="矩形 4"/>
            <p:cNvSpPr/>
            <p:nvPr/>
          </p:nvSpPr>
          <p:spPr>
            <a:xfrm>
              <a:off x="6400800" y="1530266"/>
              <a:ext cx="2209800" cy="53343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CN" dirty="0">
                  <a:solidFill>
                    <a:schemeClr val="tx1"/>
                  </a:solidFill>
                </a:rPr>
                <a:t>Computer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6400800" y="2063702"/>
              <a:ext cx="2209800" cy="1365343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zh-CN" sz="1600" dirty="0">
                  <a:solidFill>
                    <a:schemeClr val="tx1"/>
                  </a:solidFill>
                </a:rPr>
                <a:t>-mainboard</a:t>
              </a:r>
            </a:p>
            <a:p>
              <a:pPr>
                <a:defRPr/>
              </a:pPr>
              <a:r>
                <a:rPr lang="en-US" altLang="zh-CN" sz="1600" dirty="0">
                  <a:solidFill>
                    <a:schemeClr val="tx1"/>
                  </a:solidFill>
                </a:rPr>
                <a:t>-</a:t>
              </a:r>
              <a:r>
                <a:rPr lang="en-US" altLang="zh-CN" sz="1600" dirty="0" err="1">
                  <a:solidFill>
                    <a:schemeClr val="tx1"/>
                  </a:solidFill>
                </a:rPr>
                <a:t>cpu</a:t>
              </a:r>
              <a:endParaRPr lang="en-US" altLang="zh-CN" sz="1600" dirty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n-US" altLang="zh-CN" sz="1600" dirty="0">
                  <a:solidFill>
                    <a:schemeClr val="tx1"/>
                  </a:solidFill>
                </a:rPr>
                <a:t>-memory</a:t>
              </a:r>
            </a:p>
            <a:p>
              <a:pPr>
                <a:defRPr/>
              </a:pPr>
              <a:r>
                <a:rPr lang="en-US" altLang="zh-CN" sz="1600" dirty="0">
                  <a:solidFill>
                    <a:schemeClr val="tx1"/>
                  </a:solidFill>
                </a:rPr>
                <a:t>-</a:t>
              </a:r>
              <a:r>
                <a:rPr lang="en-US" altLang="zh-CN" sz="1600" dirty="0" err="1">
                  <a:solidFill>
                    <a:schemeClr val="tx1"/>
                  </a:solidFill>
                </a:rPr>
                <a:t>harddisk</a:t>
              </a:r>
              <a:endParaRPr lang="en-US" altLang="zh-CN" sz="1600" dirty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n-US" altLang="zh-CN" sz="1600" dirty="0">
                  <a:solidFill>
                    <a:schemeClr val="tx1"/>
                  </a:solidFill>
                </a:rPr>
                <a:t>-</a:t>
              </a:r>
              <a:r>
                <a:rPr lang="en-US" altLang="zh-CN" sz="1600" dirty="0" err="1">
                  <a:solidFill>
                    <a:schemeClr val="tx1"/>
                  </a:solidFill>
                </a:rPr>
                <a:t>videocard</a:t>
              </a:r>
              <a:endParaRPr lang="zh-CN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6400800" y="3429045"/>
              <a:ext cx="2209800" cy="565188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zh-CN" sz="1600" dirty="0">
                  <a:solidFill>
                    <a:schemeClr val="tx1"/>
                  </a:solidFill>
                </a:rPr>
                <a:t>+</a:t>
              </a:r>
              <a:r>
                <a:rPr lang="en-US" altLang="zh-CN" sz="1600" dirty="0" err="1">
                  <a:solidFill>
                    <a:schemeClr val="tx1"/>
                  </a:solidFill>
                </a:rPr>
                <a:t>ShowSysInfo</a:t>
              </a:r>
              <a:r>
                <a:rPr lang="en-US" altLang="zh-CN" sz="1600" dirty="0">
                  <a:solidFill>
                    <a:schemeClr val="tx1"/>
                  </a:solidFill>
                </a:rPr>
                <a:t>()()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4224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产品1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963" y="838200"/>
            <a:ext cx="2992437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082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1981200" y="1066800"/>
            <a:ext cx="6273800" cy="3648075"/>
            <a:chOff x="1376" y="672"/>
            <a:chExt cx="3952" cy="2298"/>
          </a:xfrm>
        </p:grpSpPr>
        <p:pic>
          <p:nvPicPr>
            <p:cNvPr id="13315" name="Picture 3" descr="产品2"/>
            <p:cNvPicPr>
              <a:picLocks noChangeAspect="1" noChangeArrowheads="1"/>
            </p:cNvPicPr>
            <p:nvPr/>
          </p:nvPicPr>
          <p:blipFill>
            <a:blip r:embed="rId2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672"/>
              <a:ext cx="3408" cy="1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16" name="Picture 4" descr="产品3"/>
            <p:cNvPicPr>
              <a:picLocks noChangeAspect="1" noChangeArrowheads="1"/>
            </p:cNvPicPr>
            <p:nvPr/>
          </p:nvPicPr>
          <p:blipFill>
            <a:blip r:embed="rId3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6" y="1984"/>
              <a:ext cx="3216" cy="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35628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1462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prstClr val="black"/>
                </a:solidFill>
                <a:ea typeface="黑体" pitchFamily="49" charset="-122"/>
              </a:rPr>
              <a:t>指导者定义</a:t>
            </a:r>
          </a:p>
        </p:txBody>
      </p:sp>
      <p:pic>
        <p:nvPicPr>
          <p:cNvPr id="14339" name="Picture 3" descr="指导者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66825"/>
            <a:ext cx="81534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403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09600" y="914400"/>
            <a:ext cx="1462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prstClr val="black"/>
                </a:solidFill>
                <a:ea typeface="黑体" pitchFamily="49" charset="-122"/>
              </a:rPr>
              <a:t>客户端应用</a:t>
            </a:r>
          </a:p>
        </p:txBody>
      </p:sp>
      <p:pic>
        <p:nvPicPr>
          <p:cNvPr id="15363" name="Picture 3" descr="客户端应用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638" y="1828800"/>
            <a:ext cx="6380162" cy="365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934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实验内容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模式应用的场景设计</a:t>
            </a:r>
            <a:endParaRPr lang="en-US" altLang="zh-CN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/>
              <a:t>组装电脑的装配过程：</a:t>
            </a:r>
            <a:endParaRPr lang="zh-CN" altLang="en-US" sz="1800" dirty="0" smtClean="0">
              <a:latin typeface="楷体" pitchFamily="49" charset="-122"/>
              <a:ea typeface="楷体" pitchFamily="49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2400" dirty="0" smtClean="0"/>
              <a:t>1</a:t>
            </a:r>
            <a:r>
              <a:rPr lang="zh-CN" altLang="en-US" sz="2400" dirty="0" smtClean="0"/>
              <a:t>）销售人员来询问所装机器的配置 </a:t>
            </a:r>
          </a:p>
          <a:p>
            <a:pPr lvl="1">
              <a:lnSpc>
                <a:spcPct val="150000"/>
              </a:lnSpc>
            </a:pPr>
            <a:r>
              <a:rPr lang="en-US" altLang="zh-CN" sz="2400" dirty="0" smtClean="0"/>
              <a:t>2</a:t>
            </a:r>
            <a:r>
              <a:rPr lang="zh-CN" altLang="en-US" sz="2400" dirty="0" smtClean="0"/>
              <a:t>）确定配置清单</a:t>
            </a:r>
          </a:p>
          <a:p>
            <a:pPr lvl="1">
              <a:lnSpc>
                <a:spcPct val="150000"/>
              </a:lnSpc>
            </a:pPr>
            <a:r>
              <a:rPr lang="en-US" altLang="zh-CN" sz="2400" dirty="0" smtClean="0"/>
              <a:t>3</a:t>
            </a:r>
            <a:r>
              <a:rPr lang="zh-CN" altLang="en-US" sz="2400" dirty="0" smtClean="0"/>
              <a:t>）准备装机配件 </a:t>
            </a:r>
          </a:p>
          <a:p>
            <a:pPr lvl="1">
              <a:lnSpc>
                <a:spcPct val="150000"/>
              </a:lnSpc>
            </a:pPr>
            <a:r>
              <a:rPr lang="en-US" altLang="zh-CN" sz="2400" dirty="0" smtClean="0"/>
              <a:t>4</a:t>
            </a:r>
            <a:r>
              <a:rPr lang="zh-CN" altLang="en-US" sz="2400" dirty="0" smtClean="0"/>
              <a:t>）技术人员按组装流程装配相应电脑</a:t>
            </a:r>
          </a:p>
          <a:p>
            <a:pPr lvl="1">
              <a:lnSpc>
                <a:spcPct val="150000"/>
              </a:lnSpc>
            </a:pPr>
            <a:r>
              <a:rPr lang="en-US" altLang="zh-CN" sz="2400" dirty="0" smtClean="0"/>
              <a:t>5</a:t>
            </a:r>
            <a:r>
              <a:rPr lang="zh-CN" altLang="en-US" sz="2400" dirty="0" smtClean="0"/>
              <a:t>）整机交给客户</a:t>
            </a:r>
          </a:p>
        </p:txBody>
      </p:sp>
    </p:spTree>
    <p:extLst>
      <p:ext uri="{BB962C8B-B14F-4D97-AF65-F5344CB8AC3E}">
        <p14:creationId xmlns:p14="http://schemas.microsoft.com/office/powerpoint/2010/main" val="1123873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zh-CN" altLang="en-US" dirty="0" smtClean="0"/>
              <a:t>电脑组装过程</a:t>
            </a:r>
            <a:r>
              <a:rPr lang="en-US" altLang="zh-CN" dirty="0" smtClean="0"/>
              <a:t>——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不管是什么电脑，它总是由</a:t>
            </a:r>
            <a:r>
              <a:rPr lang="en-US" altLang="zh-CN" sz="2400" dirty="0" smtClean="0">
                <a:latin typeface="楷体" pitchFamily="49" charset="-122"/>
                <a:ea typeface="楷体" pitchFamily="49" charset="-122"/>
              </a:rPr>
              <a:t>CPU</a:t>
            </a:r>
            <a:r>
              <a:rPr lang="zh-CN" altLang="en-US" sz="2400" dirty="0" smtClean="0">
                <a:latin typeface="楷体" pitchFamily="49" charset="-122"/>
                <a:ea typeface="楷体" pitchFamily="49" charset="-122"/>
              </a:rPr>
              <a:t>、内存、主板、硬盘以及显卡等部件构成的，并且装机的过程总是固定的：</a:t>
            </a:r>
          </a:p>
          <a:p>
            <a:pPr lvl="2" eaLnBrk="1" hangingPunct="1"/>
            <a:r>
              <a:rPr lang="en-US" altLang="zh-CN" dirty="0" smtClean="0"/>
              <a:t>1</a:t>
            </a:r>
            <a:r>
              <a:rPr lang="zh-CN" altLang="en-US" dirty="0" smtClean="0"/>
              <a:t>）将主板固定在机箱中</a:t>
            </a:r>
          </a:p>
          <a:p>
            <a:pPr lvl="2" eaLnBrk="1" hangingPunct="1"/>
            <a:r>
              <a:rPr lang="en-US" altLang="zh-CN" dirty="0" smtClean="0"/>
              <a:t>2</a:t>
            </a:r>
            <a:r>
              <a:rPr lang="zh-CN" altLang="en-US" dirty="0" smtClean="0"/>
              <a:t>）将</a:t>
            </a:r>
            <a:r>
              <a:rPr lang="en-US" altLang="zh-CN" dirty="0" smtClean="0"/>
              <a:t>CPU</a:t>
            </a:r>
            <a:r>
              <a:rPr lang="zh-CN" altLang="en-US" dirty="0" smtClean="0"/>
              <a:t>安装到主板上</a:t>
            </a:r>
          </a:p>
          <a:p>
            <a:pPr lvl="2" eaLnBrk="1" hangingPunct="1"/>
            <a:r>
              <a:rPr lang="en-US" altLang="zh-CN" dirty="0" smtClean="0"/>
              <a:t>3</a:t>
            </a:r>
            <a:r>
              <a:rPr lang="zh-CN" altLang="en-US" dirty="0" smtClean="0"/>
              <a:t>）将内存安装到主板上</a:t>
            </a:r>
          </a:p>
          <a:p>
            <a:pPr lvl="2" eaLnBrk="1" hangingPunct="1"/>
            <a:r>
              <a:rPr lang="en-US" altLang="zh-CN" dirty="0" smtClean="0"/>
              <a:t>4</a:t>
            </a:r>
            <a:r>
              <a:rPr lang="zh-CN" altLang="en-US" dirty="0" smtClean="0"/>
              <a:t>）将硬盘连接到主板上</a:t>
            </a:r>
          </a:p>
          <a:p>
            <a:pPr lvl="2" eaLnBrk="1" hangingPunct="1"/>
            <a:r>
              <a:rPr lang="en-US" altLang="zh-CN" dirty="0" smtClean="0"/>
              <a:t>5</a:t>
            </a:r>
            <a:r>
              <a:rPr lang="zh-CN" altLang="en-US" dirty="0" smtClean="0"/>
              <a:t>）将显卡安装到主板上</a:t>
            </a:r>
          </a:p>
          <a:p>
            <a:pPr eaLnBrk="1" hangingPunct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1585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4267200" y="1828800"/>
            <a:ext cx="2133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>
                <a:solidFill>
                  <a:prstClr val="black"/>
                </a:solidFill>
              </a:rPr>
              <a:t>ComputerBuilder</a:t>
            </a:r>
          </a:p>
        </p:txBody>
      </p:sp>
      <p:sp>
        <p:nvSpPr>
          <p:cNvPr id="4099" name="Rectangle 9"/>
          <p:cNvSpPr>
            <a:spLocks noChangeArrowheads="1"/>
          </p:cNvSpPr>
          <p:nvPr/>
        </p:nvSpPr>
        <p:spPr bwMode="auto">
          <a:xfrm>
            <a:off x="4267200" y="2209800"/>
            <a:ext cx="21336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4100" name="Group 13"/>
          <p:cNvGrpSpPr>
            <a:grpSpLocks/>
          </p:cNvGrpSpPr>
          <p:nvPr/>
        </p:nvGrpSpPr>
        <p:grpSpPr bwMode="auto">
          <a:xfrm>
            <a:off x="2438400" y="4648200"/>
            <a:ext cx="2514600" cy="990600"/>
            <a:chOff x="2400" y="2400"/>
            <a:chExt cx="2016" cy="624"/>
          </a:xfrm>
        </p:grpSpPr>
        <p:sp>
          <p:nvSpPr>
            <p:cNvPr id="4130" name="Rectangle 7"/>
            <p:cNvSpPr>
              <a:spLocks noChangeArrowheads="1"/>
            </p:cNvSpPr>
            <p:nvPr/>
          </p:nvSpPr>
          <p:spPr bwMode="auto">
            <a:xfrm>
              <a:off x="2400" y="2400"/>
              <a:ext cx="2016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>
                  <a:solidFill>
                    <a:prstClr val="black"/>
                  </a:solidFill>
                </a:rPr>
                <a:t>OfficeComputerBuilder</a:t>
              </a:r>
            </a:p>
          </p:txBody>
        </p:sp>
        <p:sp>
          <p:nvSpPr>
            <p:cNvPr id="4131" name="Rectangle 10"/>
            <p:cNvSpPr>
              <a:spLocks noChangeArrowheads="1"/>
            </p:cNvSpPr>
            <p:nvPr/>
          </p:nvSpPr>
          <p:spPr bwMode="auto">
            <a:xfrm>
              <a:off x="2400" y="2640"/>
              <a:ext cx="201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101" name="Group 12"/>
          <p:cNvGrpSpPr>
            <a:grpSpLocks/>
          </p:cNvGrpSpPr>
          <p:nvPr/>
        </p:nvGrpSpPr>
        <p:grpSpPr bwMode="auto">
          <a:xfrm>
            <a:off x="5791200" y="4648200"/>
            <a:ext cx="2438400" cy="990600"/>
            <a:chOff x="2496" y="3408"/>
            <a:chExt cx="2016" cy="624"/>
          </a:xfrm>
        </p:grpSpPr>
        <p:sp>
          <p:nvSpPr>
            <p:cNvPr id="4128" name="Rectangle 8"/>
            <p:cNvSpPr>
              <a:spLocks noChangeArrowheads="1"/>
            </p:cNvSpPr>
            <p:nvPr/>
          </p:nvSpPr>
          <p:spPr bwMode="auto">
            <a:xfrm>
              <a:off x="2496" y="3408"/>
              <a:ext cx="2016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>
                  <a:solidFill>
                    <a:prstClr val="black"/>
                  </a:solidFill>
                </a:rPr>
                <a:t>GameComputerBuilder</a:t>
              </a:r>
            </a:p>
          </p:txBody>
        </p:sp>
        <p:sp>
          <p:nvSpPr>
            <p:cNvPr id="4129" name="Rectangle 11"/>
            <p:cNvSpPr>
              <a:spLocks noChangeArrowheads="1"/>
            </p:cNvSpPr>
            <p:nvPr/>
          </p:nvSpPr>
          <p:spPr bwMode="auto">
            <a:xfrm>
              <a:off x="2496" y="3648"/>
              <a:ext cx="2016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102" name="Group 18"/>
          <p:cNvGrpSpPr>
            <a:grpSpLocks/>
          </p:cNvGrpSpPr>
          <p:nvPr/>
        </p:nvGrpSpPr>
        <p:grpSpPr bwMode="auto">
          <a:xfrm>
            <a:off x="7315200" y="2438400"/>
            <a:ext cx="1219200" cy="838200"/>
            <a:chOff x="3600" y="3168"/>
            <a:chExt cx="768" cy="624"/>
          </a:xfrm>
        </p:grpSpPr>
        <p:sp>
          <p:nvSpPr>
            <p:cNvPr id="4126" name="Rectangle 5"/>
            <p:cNvSpPr>
              <a:spLocks noChangeArrowheads="1"/>
            </p:cNvSpPr>
            <p:nvPr/>
          </p:nvSpPr>
          <p:spPr bwMode="auto">
            <a:xfrm>
              <a:off x="3600" y="3168"/>
              <a:ext cx="76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>
                  <a:solidFill>
                    <a:prstClr val="black"/>
                  </a:solidFill>
                </a:rPr>
                <a:t>Computer</a:t>
              </a:r>
            </a:p>
          </p:txBody>
        </p:sp>
        <p:sp>
          <p:nvSpPr>
            <p:cNvPr id="4127" name="Rectangle 17"/>
            <p:cNvSpPr>
              <a:spLocks noChangeArrowheads="1"/>
            </p:cNvSpPr>
            <p:nvPr/>
          </p:nvSpPr>
          <p:spPr bwMode="auto">
            <a:xfrm>
              <a:off x="3600" y="3408"/>
              <a:ext cx="768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103" name="Group 21"/>
          <p:cNvGrpSpPr>
            <a:grpSpLocks/>
          </p:cNvGrpSpPr>
          <p:nvPr/>
        </p:nvGrpSpPr>
        <p:grpSpPr bwMode="auto">
          <a:xfrm>
            <a:off x="2590800" y="2209800"/>
            <a:ext cx="1600200" cy="152400"/>
            <a:chOff x="1872" y="1336"/>
            <a:chExt cx="1008" cy="96"/>
          </a:xfrm>
        </p:grpSpPr>
        <p:sp>
          <p:nvSpPr>
            <p:cNvPr id="4124" name="Line 19"/>
            <p:cNvSpPr>
              <a:spLocks noChangeShapeType="1"/>
            </p:cNvSpPr>
            <p:nvPr/>
          </p:nvSpPr>
          <p:spPr bwMode="auto">
            <a:xfrm>
              <a:off x="2016" y="139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125" name="AutoShape 20"/>
            <p:cNvSpPr>
              <a:spLocks noChangeArrowheads="1"/>
            </p:cNvSpPr>
            <p:nvPr/>
          </p:nvSpPr>
          <p:spPr bwMode="auto">
            <a:xfrm>
              <a:off x="1872" y="1336"/>
              <a:ext cx="144" cy="96"/>
            </a:xfrm>
            <a:prstGeom prst="flowChartDecision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cxnSp>
        <p:nvCxnSpPr>
          <p:cNvPr id="4104" name="AutoShape 22"/>
          <p:cNvCxnSpPr>
            <a:cxnSpLocks noChangeShapeType="1"/>
            <a:stCxn id="4099" idx="2"/>
            <a:endCxn id="4130" idx="0"/>
          </p:cNvCxnSpPr>
          <p:nvPr/>
        </p:nvCxnSpPr>
        <p:spPr bwMode="auto">
          <a:xfrm rot="5400000">
            <a:off x="3905250" y="3219450"/>
            <a:ext cx="1219200" cy="16383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5" name="AutoShape 23"/>
          <p:cNvCxnSpPr>
            <a:cxnSpLocks noChangeShapeType="1"/>
            <a:stCxn id="4099" idx="2"/>
            <a:endCxn id="4128" idx="0"/>
          </p:cNvCxnSpPr>
          <p:nvPr/>
        </p:nvCxnSpPr>
        <p:spPr bwMode="auto">
          <a:xfrm rot="16200000" flipH="1">
            <a:off x="5562600" y="3200400"/>
            <a:ext cx="1219200" cy="1676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6" name="AutoShape 24"/>
          <p:cNvSpPr>
            <a:spLocks noChangeArrowheads="1"/>
          </p:cNvSpPr>
          <p:nvPr/>
        </p:nvSpPr>
        <p:spPr bwMode="auto">
          <a:xfrm>
            <a:off x="5257800" y="3581400"/>
            <a:ext cx="152400" cy="152400"/>
          </a:xfrm>
          <a:prstGeom prst="flowChartExtra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107" name="Rectangle 25"/>
          <p:cNvSpPr>
            <a:spLocks noChangeArrowheads="1"/>
          </p:cNvSpPr>
          <p:nvPr/>
        </p:nvSpPr>
        <p:spPr bwMode="auto">
          <a:xfrm>
            <a:off x="4419600" y="2273300"/>
            <a:ext cx="190500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1400">
                <a:solidFill>
                  <a:prstClr val="black"/>
                </a:solidFill>
              </a:rPr>
              <a:t>SetupMainboard();</a:t>
            </a:r>
          </a:p>
          <a:p>
            <a:r>
              <a:rPr lang="en-US" altLang="zh-CN" sz="1400">
                <a:solidFill>
                  <a:prstClr val="black"/>
                </a:solidFill>
              </a:rPr>
              <a:t>SetupCpu();</a:t>
            </a:r>
          </a:p>
          <a:p>
            <a:r>
              <a:rPr lang="en-US" altLang="zh-CN" sz="1400">
                <a:solidFill>
                  <a:prstClr val="black"/>
                </a:solidFill>
              </a:rPr>
              <a:t>SetupMemory();</a:t>
            </a:r>
          </a:p>
          <a:p>
            <a:r>
              <a:rPr lang="en-US" altLang="zh-CN" sz="1400">
                <a:solidFill>
                  <a:prstClr val="black"/>
                </a:solidFill>
              </a:rPr>
              <a:t>SetupHarddisk();</a:t>
            </a:r>
          </a:p>
          <a:p>
            <a:r>
              <a:rPr lang="en-US" altLang="zh-CN" sz="1400">
                <a:solidFill>
                  <a:prstClr val="black"/>
                </a:solidFill>
              </a:rPr>
              <a:t>SetupVideocard();</a:t>
            </a:r>
          </a:p>
        </p:txBody>
      </p:sp>
      <p:grpSp>
        <p:nvGrpSpPr>
          <p:cNvPr id="4108" name="Group 30"/>
          <p:cNvGrpSpPr>
            <a:grpSpLocks/>
          </p:cNvGrpSpPr>
          <p:nvPr/>
        </p:nvGrpSpPr>
        <p:grpSpPr bwMode="auto">
          <a:xfrm>
            <a:off x="609600" y="1905000"/>
            <a:ext cx="1905000" cy="914400"/>
            <a:chOff x="288" y="1152"/>
            <a:chExt cx="1200" cy="576"/>
          </a:xfrm>
        </p:grpSpPr>
        <p:grpSp>
          <p:nvGrpSpPr>
            <p:cNvPr id="4120" name="Group 16"/>
            <p:cNvGrpSpPr>
              <a:grpSpLocks/>
            </p:cNvGrpSpPr>
            <p:nvPr/>
          </p:nvGrpSpPr>
          <p:grpSpPr bwMode="auto">
            <a:xfrm>
              <a:off x="288" y="1152"/>
              <a:ext cx="1200" cy="576"/>
              <a:chOff x="768" y="1920"/>
              <a:chExt cx="1200" cy="576"/>
            </a:xfrm>
          </p:grpSpPr>
          <p:sp>
            <p:nvSpPr>
              <p:cNvPr id="4122" name="Rectangle 4"/>
              <p:cNvSpPr>
                <a:spLocks noChangeArrowheads="1"/>
              </p:cNvSpPr>
              <p:nvPr/>
            </p:nvSpPr>
            <p:spPr bwMode="auto">
              <a:xfrm>
                <a:off x="768" y="1920"/>
                <a:ext cx="120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>
                    <a:solidFill>
                      <a:prstClr val="black"/>
                    </a:solidFill>
                  </a:rPr>
                  <a:t>ComputerFactory</a:t>
                </a:r>
              </a:p>
            </p:txBody>
          </p:sp>
          <p:sp>
            <p:nvSpPr>
              <p:cNvPr id="4123" name="Rectangle 15"/>
              <p:cNvSpPr>
                <a:spLocks noChangeArrowheads="1"/>
              </p:cNvSpPr>
              <p:nvPr/>
            </p:nvSpPr>
            <p:spPr bwMode="auto">
              <a:xfrm>
                <a:off x="768" y="2160"/>
                <a:ext cx="1200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121" name="Rectangle 26"/>
            <p:cNvSpPr>
              <a:spLocks noChangeArrowheads="1"/>
            </p:cNvSpPr>
            <p:nvPr/>
          </p:nvSpPr>
          <p:spPr bwMode="auto">
            <a:xfrm>
              <a:off x="288" y="1392"/>
              <a:ext cx="1177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1400">
                  <a:solidFill>
                    <a:prstClr val="black"/>
                  </a:solidFill>
                </a:rPr>
                <a:t>BuildComputer</a:t>
              </a:r>
            </a:p>
            <a:p>
              <a:r>
                <a:rPr lang="en-US" altLang="zh-CN" sz="1400">
                  <a:solidFill>
                    <a:prstClr val="black"/>
                  </a:solidFill>
                </a:rPr>
                <a:t>(ComputerBuilder cb)</a:t>
              </a:r>
            </a:p>
          </p:txBody>
        </p:sp>
      </p:grpSp>
      <p:sp>
        <p:nvSpPr>
          <p:cNvPr id="4109" name="Line 28"/>
          <p:cNvSpPr>
            <a:spLocks noChangeShapeType="1"/>
          </p:cNvSpPr>
          <p:nvPr/>
        </p:nvSpPr>
        <p:spPr bwMode="auto">
          <a:xfrm>
            <a:off x="6553200" y="2895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110" name="Text Box 29"/>
          <p:cNvSpPr txBox="1">
            <a:spLocks noChangeArrowheads="1"/>
          </p:cNvSpPr>
          <p:nvPr/>
        </p:nvSpPr>
        <p:spPr bwMode="auto">
          <a:xfrm>
            <a:off x="746125" y="606425"/>
            <a:ext cx="161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prstClr val="black"/>
                </a:solidFill>
              </a:rPr>
              <a:t>类图结构</a:t>
            </a:r>
          </a:p>
        </p:txBody>
      </p:sp>
      <p:sp>
        <p:nvSpPr>
          <p:cNvPr id="4111" name="Oval 31"/>
          <p:cNvSpPr>
            <a:spLocks noChangeArrowheads="1"/>
          </p:cNvSpPr>
          <p:nvPr/>
        </p:nvSpPr>
        <p:spPr bwMode="auto">
          <a:xfrm>
            <a:off x="609600" y="3505200"/>
            <a:ext cx="1143000" cy="5334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>
                <a:solidFill>
                  <a:prstClr val="black"/>
                </a:solidFill>
              </a:rPr>
              <a:t>指导者</a:t>
            </a:r>
          </a:p>
        </p:txBody>
      </p:sp>
      <p:sp>
        <p:nvSpPr>
          <p:cNvPr id="4112" name="Oval 32"/>
          <p:cNvSpPr>
            <a:spLocks noChangeArrowheads="1"/>
          </p:cNvSpPr>
          <p:nvPr/>
        </p:nvSpPr>
        <p:spPr bwMode="auto">
          <a:xfrm>
            <a:off x="3352800" y="533400"/>
            <a:ext cx="1524000" cy="5334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>
                <a:solidFill>
                  <a:prstClr val="black"/>
                </a:solidFill>
              </a:rPr>
              <a:t>抽象建造者</a:t>
            </a:r>
          </a:p>
        </p:txBody>
      </p:sp>
      <p:sp>
        <p:nvSpPr>
          <p:cNvPr id="4113" name="Oval 33"/>
          <p:cNvSpPr>
            <a:spLocks noChangeArrowheads="1"/>
          </p:cNvSpPr>
          <p:nvPr/>
        </p:nvSpPr>
        <p:spPr bwMode="auto">
          <a:xfrm>
            <a:off x="6858000" y="6096000"/>
            <a:ext cx="1828800" cy="5334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>
                <a:solidFill>
                  <a:prstClr val="black"/>
                </a:solidFill>
              </a:rPr>
              <a:t>具体建造者</a:t>
            </a:r>
          </a:p>
        </p:txBody>
      </p:sp>
      <p:sp>
        <p:nvSpPr>
          <p:cNvPr id="4114" name="Line 34"/>
          <p:cNvSpPr>
            <a:spLocks noChangeShapeType="1"/>
          </p:cNvSpPr>
          <p:nvPr/>
        </p:nvSpPr>
        <p:spPr bwMode="auto">
          <a:xfrm flipV="1">
            <a:off x="1219200" y="2971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115" name="Line 35"/>
          <p:cNvSpPr>
            <a:spLocks noChangeShapeType="1"/>
          </p:cNvSpPr>
          <p:nvPr/>
        </p:nvSpPr>
        <p:spPr bwMode="auto">
          <a:xfrm>
            <a:off x="4191000" y="1219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116" name="Line 36"/>
          <p:cNvSpPr>
            <a:spLocks noChangeShapeType="1"/>
          </p:cNvSpPr>
          <p:nvPr/>
        </p:nvSpPr>
        <p:spPr bwMode="auto">
          <a:xfrm flipH="1" flipV="1">
            <a:off x="6934200" y="57150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117" name="Line 37"/>
          <p:cNvSpPr>
            <a:spLocks noChangeShapeType="1"/>
          </p:cNvSpPr>
          <p:nvPr/>
        </p:nvSpPr>
        <p:spPr bwMode="auto">
          <a:xfrm flipH="1" flipV="1">
            <a:off x="3886200" y="5715000"/>
            <a:ext cx="29718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118" name="Oval 38"/>
          <p:cNvSpPr>
            <a:spLocks noChangeArrowheads="1"/>
          </p:cNvSpPr>
          <p:nvPr/>
        </p:nvSpPr>
        <p:spPr bwMode="auto">
          <a:xfrm>
            <a:off x="6477000" y="533400"/>
            <a:ext cx="1143000" cy="5334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en-US">
                <a:solidFill>
                  <a:prstClr val="black"/>
                </a:solidFill>
              </a:rPr>
              <a:t>产品</a:t>
            </a:r>
          </a:p>
        </p:txBody>
      </p:sp>
      <p:sp>
        <p:nvSpPr>
          <p:cNvPr id="4119" name="Line 39"/>
          <p:cNvSpPr>
            <a:spLocks noChangeShapeType="1"/>
          </p:cNvSpPr>
          <p:nvPr/>
        </p:nvSpPr>
        <p:spPr bwMode="auto">
          <a:xfrm>
            <a:off x="7086600" y="12192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78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15963"/>
          </a:xfrm>
        </p:spPr>
        <p:txBody>
          <a:bodyPr/>
          <a:lstStyle/>
          <a:p>
            <a:pPr eaLnBrk="1" hangingPunct="1"/>
            <a:r>
              <a:rPr lang="zh-CN" altLang="en-US" sz="4000" smtClean="0"/>
              <a:t>示例代码（组装电脑）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3400" y="1981200"/>
            <a:ext cx="2228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prstClr val="black"/>
                </a:solidFill>
                <a:ea typeface="黑体" pitchFamily="49" charset="-122"/>
              </a:rPr>
              <a:t>抽象建造角色定义</a:t>
            </a:r>
          </a:p>
        </p:txBody>
      </p:sp>
      <p:pic>
        <p:nvPicPr>
          <p:cNvPr id="5124" name="Picture 4" descr="抽象建造者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895600"/>
            <a:ext cx="3657600" cy="257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887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抽象建造者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1000"/>
            <a:ext cx="427037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892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具体builder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16632"/>
            <a:ext cx="4475163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219200" y="2514600"/>
            <a:ext cx="488950" cy="197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具体建造者定义</a:t>
            </a:r>
            <a:r>
              <a:rPr lang="en-US" altLang="zh-CN" sz="2000" b="1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1506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具体builder2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219200"/>
            <a:ext cx="563880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991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004888" y="2438400"/>
            <a:ext cx="488950" cy="197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具体建造者定义</a:t>
            </a:r>
            <a:r>
              <a:rPr lang="en-US" altLang="zh-CN" sz="2000" b="1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2</a:t>
            </a:r>
          </a:p>
        </p:txBody>
      </p:sp>
      <p:pic>
        <p:nvPicPr>
          <p:cNvPr id="9219" name="Picture 3" descr="具体builder3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"/>
            <a:ext cx="5310188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366697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277</Words>
  <Application>Microsoft Office PowerPoint</Application>
  <PresentationFormat>全屏显示(4:3)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15</vt:i4>
      </vt:variant>
    </vt:vector>
  </HeadingPairs>
  <TitlesOfParts>
    <vt:vector size="18" baseType="lpstr">
      <vt:lpstr>Office 主题</vt:lpstr>
      <vt:lpstr>都市</vt:lpstr>
      <vt:lpstr>1_Office 主题</vt:lpstr>
      <vt:lpstr>实验二：建造模式实验</vt:lpstr>
      <vt:lpstr>实验内容</vt:lpstr>
      <vt:lpstr>PowerPoint 演示文稿</vt:lpstr>
      <vt:lpstr>PowerPoint 演示文稿</vt:lpstr>
      <vt:lpstr>示例代码（组装电脑）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实验二：建造模式实验</dc:title>
  <dc:creator>think</dc:creator>
  <cp:lastModifiedBy>think</cp:lastModifiedBy>
  <cp:revision>4</cp:revision>
  <dcterms:created xsi:type="dcterms:W3CDTF">2017-10-10T16:03:39Z</dcterms:created>
  <dcterms:modified xsi:type="dcterms:W3CDTF">2017-10-10T17:54:17Z</dcterms:modified>
</cp:coreProperties>
</file>